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51"/>
  </p:notesMasterIdLst>
  <p:handoutMasterIdLst>
    <p:handoutMasterId r:id="rId52"/>
  </p:handoutMasterIdLst>
  <p:sldIdLst>
    <p:sldId id="310" r:id="rId5"/>
    <p:sldId id="635" r:id="rId6"/>
    <p:sldId id="729" r:id="rId7"/>
    <p:sldId id="731" r:id="rId8"/>
    <p:sldId id="730" r:id="rId9"/>
    <p:sldId id="659" r:id="rId10"/>
    <p:sldId id="287" r:id="rId11"/>
    <p:sldId id="706" r:id="rId12"/>
    <p:sldId id="357" r:id="rId13"/>
    <p:sldId id="710" r:id="rId14"/>
    <p:sldId id="331" r:id="rId15"/>
    <p:sldId id="325" r:id="rId16"/>
    <p:sldId id="712" r:id="rId17"/>
    <p:sldId id="713" r:id="rId18"/>
    <p:sldId id="714" r:id="rId19"/>
    <p:sldId id="639" r:id="rId20"/>
    <p:sldId id="276" r:id="rId21"/>
    <p:sldId id="638" r:id="rId22"/>
    <p:sldId id="342" r:id="rId23"/>
    <p:sldId id="344" r:id="rId24"/>
    <p:sldId id="333" r:id="rId25"/>
    <p:sldId id="335" r:id="rId26"/>
    <p:sldId id="672" r:id="rId27"/>
    <p:sldId id="696" r:id="rId28"/>
    <p:sldId id="715" r:id="rId29"/>
    <p:sldId id="645" r:id="rId30"/>
    <p:sldId id="644" r:id="rId31"/>
    <p:sldId id="647" r:id="rId32"/>
    <p:sldId id="692" r:id="rId33"/>
    <p:sldId id="650" r:id="rId34"/>
    <p:sldId id="651" r:id="rId35"/>
    <p:sldId id="655" r:id="rId36"/>
    <p:sldId id="693" r:id="rId37"/>
    <p:sldId id="665" r:id="rId38"/>
    <p:sldId id="666" r:id="rId39"/>
    <p:sldId id="652" r:id="rId40"/>
    <p:sldId id="657" r:id="rId41"/>
    <p:sldId id="658" r:id="rId42"/>
    <p:sldId id="694" r:id="rId43"/>
    <p:sldId id="719" r:id="rId44"/>
    <p:sldId id="722" r:id="rId45"/>
    <p:sldId id="723" r:id="rId46"/>
    <p:sldId id="708" r:id="rId47"/>
    <p:sldId id="690" r:id="rId48"/>
    <p:sldId id="691" r:id="rId49"/>
    <p:sldId id="284" r:id="rId50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69" userDrawn="1">
          <p15:clr>
            <a:srgbClr val="A4A3A4"/>
          </p15:clr>
        </p15:guide>
        <p15:guide id="2" pos="329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SIALA Evangelia (REGIO)" initials="TE(" lastIdx="2" clrIdx="0">
    <p:extLst>
      <p:ext uri="{19B8F6BF-5375-455C-9EA6-DF929625EA0E}">
        <p15:presenceInfo xmlns:p15="http://schemas.microsoft.com/office/powerpoint/2012/main" userId="S-1-5-21-1606980848-2025429265-839522115-1263379" providerId="AD"/>
      </p:ext>
    </p:extLst>
  </p:cmAuthor>
  <p:cmAuthor id="2" name="ΚΥΡΙΑΚΗ ΜΙΧΕΛΑΚΟΥ" initials="ΚΜ" lastIdx="2" clrIdx="1">
    <p:extLst>
      <p:ext uri="{19B8F6BF-5375-455C-9EA6-DF929625EA0E}">
        <p15:presenceInfo xmlns:p15="http://schemas.microsoft.com/office/powerpoint/2012/main" userId="S::kmixelakou@fodsaste.gr::b54eca64-17f3-472b-8bf5-65698998eeb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33"/>
    <a:srgbClr val="FFC000"/>
    <a:srgbClr val="333300"/>
    <a:srgbClr val="024B9C"/>
    <a:srgbClr val="035DC1"/>
    <a:srgbClr val="024EA2"/>
    <a:srgbClr val="0356B1"/>
    <a:srgbClr val="0044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344D84-9AFB-497E-A393-DC336BA19D2E}" styleName="Μεσαίο στυλ 3 - Έμφαση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Μεσαίο στυλ 4 - Έμφαση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073A0DAA-6AF3-43AB-8588-CEC1D06C72B9}" styleName="Μεσαίο στυλ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Φωτεινό στυλ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3296810-A885-4BE3-A3E7-6D5BEEA58F35}" styleName="Μεσαίο στυλ 2 - Έμφαση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9" autoAdjust="0"/>
    <p:restoredTop sz="96374" autoAdjust="0"/>
  </p:normalViewPr>
  <p:slideViewPr>
    <p:cSldViewPr snapToGrid="0">
      <p:cViewPr varScale="1">
        <p:scale>
          <a:sx n="114" d="100"/>
          <a:sy n="114" d="100"/>
        </p:scale>
        <p:origin x="474" y="84"/>
      </p:cViewPr>
      <p:guideLst>
        <p:guide orient="horz" pos="2069"/>
        <p:guide pos="3296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commentAuthors" Target="commentAuthors.xml"/><Relationship Id="rId58" Type="http://schemas.microsoft.com/office/2016/11/relationships/changesInfo" Target="changesInfos/changesInfo1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ableStyles" Target="tableStyle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ΚΩΝΣΤΑΝΤΙΝΑ ΓΚΙΖΙΛΗ" userId="dd77be29-4bb6-4177-af26-1d1011348293" providerId="ADAL" clId="{59B9FB23-B6A6-413D-A094-894BAB145756}"/>
    <pc:docChg chg="modSld">
      <pc:chgData name="ΚΩΝΣΤΑΝΤΙΝΑ ΓΚΙΖΙΛΗ" userId="dd77be29-4bb6-4177-af26-1d1011348293" providerId="ADAL" clId="{59B9FB23-B6A6-413D-A094-894BAB145756}" dt="2021-11-09T06:07:03.749" v="3" actId="108"/>
      <pc:docMkLst>
        <pc:docMk/>
      </pc:docMkLst>
      <pc:sldChg chg="modSp mod">
        <pc:chgData name="ΚΩΝΣΤΑΝΤΙΝΑ ΓΚΙΖΙΛΗ" userId="dd77be29-4bb6-4177-af26-1d1011348293" providerId="ADAL" clId="{59B9FB23-B6A6-413D-A094-894BAB145756}" dt="2021-11-09T06:07:03.749" v="3" actId="108"/>
        <pc:sldMkLst>
          <pc:docMk/>
          <pc:sldMk cId="1422505533" sldId="647"/>
        </pc:sldMkLst>
        <pc:spChg chg="mod">
          <ac:chgData name="ΚΩΝΣΤΑΝΤΙΝΑ ΓΚΙΖΙΛΗ" userId="dd77be29-4bb6-4177-af26-1d1011348293" providerId="ADAL" clId="{59B9FB23-B6A6-413D-A094-894BAB145756}" dt="2021-11-09T06:07:03.749" v="3" actId="108"/>
          <ac:spMkLst>
            <pc:docMk/>
            <pc:sldMk cId="1422505533" sldId="647"/>
            <ac:spMk id="5" creationId="{00000000-0000-0000-0000-000000000000}"/>
          </ac:spMkLst>
        </pc:spChg>
      </pc:sldChg>
      <pc:sldChg chg="modSp mod">
        <pc:chgData name="ΚΩΝΣΤΑΝΤΙΝΑ ΓΚΙΖΙΛΗ" userId="dd77be29-4bb6-4177-af26-1d1011348293" providerId="ADAL" clId="{59B9FB23-B6A6-413D-A094-894BAB145756}" dt="2021-11-09T06:06:48.989" v="2" actId="108"/>
        <pc:sldMkLst>
          <pc:docMk/>
          <pc:sldMk cId="2825438741" sldId="655"/>
        </pc:sldMkLst>
        <pc:spChg chg="mod">
          <ac:chgData name="ΚΩΝΣΤΑΝΤΙΝΑ ΓΚΙΖΙΛΗ" userId="dd77be29-4bb6-4177-af26-1d1011348293" providerId="ADAL" clId="{59B9FB23-B6A6-413D-A094-894BAB145756}" dt="2021-11-09T06:06:48.989" v="2" actId="108"/>
          <ac:spMkLst>
            <pc:docMk/>
            <pc:sldMk cId="2825438741" sldId="655"/>
            <ac:spMk id="5" creationId="{00000000-0000-0000-0000-000000000000}"/>
          </ac:spMkLst>
        </pc:spChg>
      </pc:sldChg>
      <pc:sldChg chg="modSp mod">
        <pc:chgData name="ΚΩΝΣΤΑΝΤΙΝΑ ΓΚΙΖΙΛΗ" userId="dd77be29-4bb6-4177-af26-1d1011348293" providerId="ADAL" clId="{59B9FB23-B6A6-413D-A094-894BAB145756}" dt="2021-11-09T06:03:56.091" v="1" actId="20577"/>
        <pc:sldMkLst>
          <pc:docMk/>
          <pc:sldMk cId="2167948214" sldId="729"/>
        </pc:sldMkLst>
        <pc:spChg chg="mod">
          <ac:chgData name="ΚΩΝΣΤΑΝΤΙΝΑ ΓΚΙΖΙΛΗ" userId="dd77be29-4bb6-4177-af26-1d1011348293" providerId="ADAL" clId="{59B9FB23-B6A6-413D-A094-894BAB145756}" dt="2021-11-09T06:03:56.091" v="1" actId="20577"/>
          <ac:spMkLst>
            <pc:docMk/>
            <pc:sldMk cId="2167948214" sldId="729"/>
            <ac:spMk id="5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r>
              <a:rPr lang="el-GR" sz="2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Λειτουργικές Δαπάνες ΜΕ.ΒΑ.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defRPr>
          </a:pPr>
          <a:endParaRPr lang="el-G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Φύλλο1!$B$1</c:f>
              <c:strCache>
                <c:ptCount val="1"/>
                <c:pt idx="0">
                  <c:v>Πωλήσεις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607-4105-BB93-51CD58B4C9A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607-4105-BB93-51CD58B4C9A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1607-4105-BB93-51CD58B4C9A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1607-4105-BB93-51CD58B4C9A5}"/>
              </c:ext>
            </c:extLst>
          </c:dPt>
          <c:dLbls>
            <c:dLbl>
              <c:idx val="0"/>
              <c:layout>
                <c:manualLayout>
                  <c:x val="-0.15858788239705332"/>
                  <c:y val="-0.1120018111771116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chemeClr val="lt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defRPr>
                    </a:pPr>
                    <a:fld id="{653087C3-B007-42F1-921E-213426D0E68E}" type="PERCENTAGE">
                      <a:rPr lang="en-US" sz="1400">
                        <a:latin typeface="Verdana" panose="020B0604030504040204" pitchFamily="34" charset="0"/>
                        <a:ea typeface="Verdana" panose="020B0604030504040204" pitchFamily="34" charset="0"/>
                      </a:rPr>
                      <a:pPr>
                        <a:defRPr>
                          <a:latin typeface="Verdana" panose="020B0604030504040204" pitchFamily="34" charset="0"/>
                          <a:ea typeface="Verdana" panose="020B0604030504040204" pitchFamily="34" charset="0"/>
                        </a:defRPr>
                      </a:pPr>
                      <a:t>[ΠΟΣΟΣΤΟ]</a:t>
                    </a:fld>
                    <a:endParaRPr lang="el-GR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lt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+mn-cs"/>
                    </a:defRPr>
                  </a:pPr>
                  <a:endParaRPr lang="el-GR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814814814814816"/>
                      <c:h val="0.1160562136940089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607-4105-BB93-51CD58B4C9A5}"/>
                </c:ext>
              </c:extLst>
            </c:dLbl>
            <c:dLbl>
              <c:idx val="1"/>
              <c:layout>
                <c:manualLayout>
                  <c:x val="8.7180043671011676E-2"/>
                  <c:y val="-0.1247388374698776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lt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+mn-cs"/>
                    </a:defRPr>
                  </a:pPr>
                  <a:endParaRPr lang="el-GR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607-4105-BB93-51CD58B4C9A5}"/>
                </c:ext>
              </c:extLst>
            </c:dLbl>
            <c:dLbl>
              <c:idx val="2"/>
              <c:layout>
                <c:manualLayout>
                  <c:x val="8.8666799003065788E-2"/>
                  <c:y val="0.1234535156789611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lt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+mn-cs"/>
                    </a:defRPr>
                  </a:pPr>
                  <a:endParaRPr lang="el-GR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607-4105-BB93-51CD58B4C9A5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lt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+mn-cs"/>
                    </a:defRPr>
                  </a:pPr>
                  <a:endParaRPr lang="el-GR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9109331921745069E-2"/>
                      <c:h val="6.243680066307499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1607-4105-BB93-51CD58B4C9A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endParaRPr lang="el-GR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Φύλλο1!$A$2:$A$5</c:f>
              <c:strCache>
                <c:ptCount val="4"/>
                <c:pt idx="0">
                  <c:v>Προσωπικό</c:v>
                </c:pt>
                <c:pt idx="1">
                  <c:v>Συντήρηση </c:v>
                </c:pt>
                <c:pt idx="2">
                  <c:v>Ενέργεια, Αναλώσιμα, ΟΚΩ </c:v>
                </c:pt>
                <c:pt idx="3">
                  <c:v>Διάθεση Υπολείμματος </c:v>
                </c:pt>
              </c:strCache>
            </c:strRef>
          </c:cat>
          <c:val>
            <c:numRef>
              <c:f>Φύλλο1!$B$2:$B$5</c:f>
              <c:numCache>
                <c:formatCode>#,##0.00</c:formatCode>
                <c:ptCount val="4"/>
                <c:pt idx="0">
                  <c:v>56</c:v>
                </c:pt>
                <c:pt idx="1">
                  <c:v>17.600000000000001</c:v>
                </c:pt>
                <c:pt idx="2">
                  <c:v>22.9</c:v>
                </c:pt>
                <c:pt idx="3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607-4105-BB93-51CD58B4C9A5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el-GR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el-GR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el-GR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el-GR"/>
          </a:p>
        </c:txPr>
      </c:legendEntry>
      <c:layout>
        <c:manualLayout>
          <c:xMode val="edge"/>
          <c:yMode val="edge"/>
          <c:x val="3.7849445289927001E-2"/>
          <c:y val="0.15942165124096327"/>
          <c:w val="0.25173567990539092"/>
          <c:h val="0.72208036499552108"/>
        </c:manualLayout>
      </c:layout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defRPr>
          </a:pPr>
          <a:endParaRPr lang="el-G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image" Target="../media/image10.jpeg"/><Relationship Id="rId4" Type="http://schemas.openxmlformats.org/officeDocument/2006/relationships/image" Target="../media/image12.jp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image" Target="../media/image10.jpeg"/><Relationship Id="rId4" Type="http://schemas.openxmlformats.org/officeDocument/2006/relationships/image" Target="../media/image12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image" Target="../media/image10.jpeg"/><Relationship Id="rId4" Type="http://schemas.openxmlformats.org/officeDocument/2006/relationships/image" Target="../media/image12.jp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image" Target="../media/image10.jpeg"/><Relationship Id="rId4" Type="http://schemas.openxmlformats.org/officeDocument/2006/relationships/image" Target="../media/image12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8B1AD9-B51C-4567-8053-AA5C41740A08}" type="doc">
      <dgm:prSet loTypeId="urn:microsoft.com/office/officeart/2005/8/layout/radial6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l-GR"/>
        </a:p>
      </dgm:t>
    </dgm:pt>
    <dgm:pt modelId="{997F14A2-A23A-4A61-9E82-C787CF57ED65}">
      <dgm:prSet phldrT="[Κείμενο]" custT="1"/>
      <dgm:spPr>
        <a:xfrm>
          <a:off x="2165646" y="1067246"/>
          <a:ext cx="1170682" cy="1170682"/>
        </a:xfrm>
        <a:prstGeom prst="ellipse">
          <a:avLst/>
        </a:prstGeom>
        <a:solidFill>
          <a:srgbClr val="92D05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algn="ctr">
            <a:buNone/>
          </a:pPr>
          <a:r>
            <a:rPr lang="el-GR" sz="1600" b="1" dirty="0">
              <a:solidFill>
                <a:sysClr val="window" lastClr="FFFFFF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ΠΕΣΔΑ</a:t>
          </a:r>
        </a:p>
      </dgm:t>
    </dgm:pt>
    <dgm:pt modelId="{5490D12D-7150-4150-830D-DF24A5B3AF0D}" type="parTrans" cxnId="{629B52BD-A90D-4135-A9BC-E62161E63D48}">
      <dgm:prSet/>
      <dgm:spPr/>
      <dgm:t>
        <a:bodyPr/>
        <a:lstStyle/>
        <a:p>
          <a:pPr algn="ctr"/>
          <a:endParaRPr lang="el-GR"/>
        </a:p>
      </dgm:t>
    </dgm:pt>
    <dgm:pt modelId="{327AE86F-3BF9-4A4D-8518-C18A03C15E13}" type="sibTrans" cxnId="{629B52BD-A90D-4135-A9BC-E62161E63D48}">
      <dgm:prSet/>
      <dgm:spPr/>
      <dgm:t>
        <a:bodyPr/>
        <a:lstStyle/>
        <a:p>
          <a:pPr algn="ctr"/>
          <a:endParaRPr lang="el-GR"/>
        </a:p>
      </dgm:t>
    </dgm:pt>
    <dgm:pt modelId="{0C5458CE-C576-4272-9CC3-9A1263BA332A}">
      <dgm:prSet phldrT="[Κείμενο]" custT="1"/>
      <dgm:spPr>
        <a:xfrm>
          <a:off x="2306121" y="640"/>
          <a:ext cx="889731" cy="819477"/>
        </a:xfrm>
        <a:prstGeom prst="ellipse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algn="ctr">
            <a:buNone/>
          </a:pPr>
          <a:r>
            <a:rPr lang="el-GR" sz="1100" b="1" dirty="0">
              <a:solidFill>
                <a:sysClr val="window" lastClr="FFFFFF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Σχέδιο Συν-Ευθύνη</a:t>
          </a:r>
        </a:p>
      </dgm:t>
    </dgm:pt>
    <dgm:pt modelId="{61F2AC15-53F9-436B-9578-812EDA1FF817}" type="parTrans" cxnId="{D1FFA1E7-F479-4EDE-B5F9-EE86AF49872D}">
      <dgm:prSet/>
      <dgm:spPr/>
      <dgm:t>
        <a:bodyPr/>
        <a:lstStyle/>
        <a:p>
          <a:pPr algn="ctr"/>
          <a:endParaRPr lang="el-GR"/>
        </a:p>
      </dgm:t>
    </dgm:pt>
    <dgm:pt modelId="{F427FC2C-72EF-4246-AEBE-B67A82924B1F}" type="sibTrans" cxnId="{D1FFA1E7-F479-4EDE-B5F9-EE86AF49872D}">
      <dgm:prSet/>
      <dgm:spPr>
        <a:xfrm>
          <a:off x="1479278" y="380878"/>
          <a:ext cx="2543417" cy="2543417"/>
        </a:xfrm>
        <a:prstGeom prst="blockArc">
          <a:avLst>
            <a:gd name="adj1" fmla="val 16200000"/>
            <a:gd name="adj2" fmla="val 0"/>
            <a:gd name="adj3" fmla="val 4639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pPr algn="ctr"/>
          <a:endParaRPr lang="el-GR"/>
        </a:p>
      </dgm:t>
    </dgm:pt>
    <dgm:pt modelId="{113449FA-6F24-4402-8D9F-016E8976AF9C}">
      <dgm:prSet phldrT="[Κείμενο]" custT="1"/>
      <dgm:spPr>
        <a:xfrm>
          <a:off x="3523499" y="1242848"/>
          <a:ext cx="939391" cy="819477"/>
        </a:xfrm>
        <a:prstGeom prst="ellipse">
          <a:avLst/>
        </a:prstGeom>
        <a:solidFill>
          <a:srgbClr val="5B9BD5">
            <a:hueOff val="-2252848"/>
            <a:satOff val="-5806"/>
            <a:lumOff val="-3922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algn="ctr">
            <a:buNone/>
          </a:pPr>
          <a:r>
            <a:rPr lang="el-GR" sz="1100" b="1" dirty="0">
              <a:solidFill>
                <a:sysClr val="window" lastClr="FFFFFF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Αξιολόγηση</a:t>
          </a:r>
        </a:p>
        <a:p>
          <a:pPr algn="ctr">
            <a:buNone/>
          </a:pPr>
          <a:r>
            <a:rPr lang="el-GR" sz="1100" b="1" dirty="0">
              <a:solidFill>
                <a:sysClr val="window" lastClr="FFFFFF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Συν-Δράση</a:t>
          </a:r>
        </a:p>
      </dgm:t>
    </dgm:pt>
    <dgm:pt modelId="{F09E9984-2032-4355-940A-0947CBEA3F87}" type="parTrans" cxnId="{906834DA-9BB9-40F8-8806-A3C5D6F3EAA5}">
      <dgm:prSet/>
      <dgm:spPr/>
      <dgm:t>
        <a:bodyPr/>
        <a:lstStyle/>
        <a:p>
          <a:pPr algn="ctr"/>
          <a:endParaRPr lang="el-GR"/>
        </a:p>
      </dgm:t>
    </dgm:pt>
    <dgm:pt modelId="{77B9C883-791B-4E6D-81C5-9EB470EF3A8B}" type="sibTrans" cxnId="{906834DA-9BB9-40F8-8806-A3C5D6F3EAA5}">
      <dgm:prSet/>
      <dgm:spPr>
        <a:xfrm>
          <a:off x="1479278" y="380878"/>
          <a:ext cx="2543417" cy="2543417"/>
        </a:xfrm>
        <a:prstGeom prst="blockArc">
          <a:avLst>
            <a:gd name="adj1" fmla="val 0"/>
            <a:gd name="adj2" fmla="val 5400000"/>
            <a:gd name="adj3" fmla="val 4639"/>
          </a:avLst>
        </a:prstGeom>
        <a:solidFill>
          <a:srgbClr val="5B9BD5">
            <a:hueOff val="-2252848"/>
            <a:satOff val="-5806"/>
            <a:lumOff val="-3922"/>
            <a:alphaOff val="0"/>
          </a:srgbClr>
        </a:solidFill>
        <a:ln>
          <a:noFill/>
        </a:ln>
        <a:effectLst/>
      </dgm:spPr>
      <dgm:t>
        <a:bodyPr/>
        <a:lstStyle/>
        <a:p>
          <a:pPr algn="ctr"/>
          <a:endParaRPr lang="el-GR"/>
        </a:p>
      </dgm:t>
    </dgm:pt>
    <dgm:pt modelId="{E073B9B6-3B40-4905-8ED6-2280E8EEFA7E}">
      <dgm:prSet phldrT="[Κείμενο]" custT="1"/>
      <dgm:spPr>
        <a:xfrm>
          <a:off x="2276599" y="2485056"/>
          <a:ext cx="948774" cy="819477"/>
        </a:xfrm>
        <a:prstGeom prst="ellipse">
          <a:avLst/>
        </a:prstGeom>
        <a:solidFill>
          <a:srgbClr val="5AA2AE">
            <a:lumMod val="60000"/>
            <a:lumOff val="4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algn="ctr">
            <a:buNone/>
          </a:pPr>
          <a:r>
            <a:rPr lang="el-GR" sz="1100" b="1" dirty="0">
              <a:solidFill>
                <a:sysClr val="window" lastClr="FFFFFF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Απόφαση Συν-Εκτέλεση</a:t>
          </a:r>
        </a:p>
      </dgm:t>
    </dgm:pt>
    <dgm:pt modelId="{68C5F955-2244-4BA7-A357-C48DA36EABF2}" type="parTrans" cxnId="{25EF5EE1-3A59-4AC5-B854-8382C4F5957F}">
      <dgm:prSet/>
      <dgm:spPr/>
      <dgm:t>
        <a:bodyPr/>
        <a:lstStyle/>
        <a:p>
          <a:pPr algn="ctr"/>
          <a:endParaRPr lang="el-GR"/>
        </a:p>
      </dgm:t>
    </dgm:pt>
    <dgm:pt modelId="{123E4CB2-FDC7-41C8-8001-F3282F701BDE}" type="sibTrans" cxnId="{25EF5EE1-3A59-4AC5-B854-8382C4F5957F}">
      <dgm:prSet/>
      <dgm:spPr>
        <a:xfrm>
          <a:off x="1479278" y="380878"/>
          <a:ext cx="2543417" cy="2543417"/>
        </a:xfrm>
        <a:prstGeom prst="blockArc">
          <a:avLst>
            <a:gd name="adj1" fmla="val 5400000"/>
            <a:gd name="adj2" fmla="val 10800000"/>
            <a:gd name="adj3" fmla="val 4639"/>
          </a:avLst>
        </a:prstGeom>
        <a:solidFill>
          <a:srgbClr val="5B9BD5">
            <a:hueOff val="-4505695"/>
            <a:satOff val="-11613"/>
            <a:lumOff val="-7843"/>
            <a:alphaOff val="0"/>
          </a:srgbClr>
        </a:solidFill>
        <a:ln>
          <a:noFill/>
        </a:ln>
        <a:effectLst/>
      </dgm:spPr>
      <dgm:t>
        <a:bodyPr/>
        <a:lstStyle/>
        <a:p>
          <a:pPr algn="ctr"/>
          <a:endParaRPr lang="el-GR"/>
        </a:p>
      </dgm:t>
    </dgm:pt>
    <dgm:pt modelId="{AECE791B-C81D-453C-974B-71C4DFE0F8DF}">
      <dgm:prSet phldrT="[Κείμενο]" custT="1"/>
      <dgm:spPr>
        <a:xfrm>
          <a:off x="1023509" y="1242848"/>
          <a:ext cx="970539" cy="819477"/>
        </a:xfrm>
        <a:prstGeom prst="ellipse">
          <a:avLst/>
        </a:prstGeom>
        <a:solidFill>
          <a:srgbClr val="297FD5">
            <a:lumMod val="60000"/>
            <a:lumOff val="4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algn="ctr">
            <a:buNone/>
          </a:pPr>
          <a:r>
            <a:rPr lang="el-GR" sz="1100" b="1" dirty="0">
              <a:solidFill>
                <a:sysClr val="window" lastClr="FFFFFF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Έλεγχος Συμ-Παραγωγή</a:t>
          </a:r>
        </a:p>
      </dgm:t>
    </dgm:pt>
    <dgm:pt modelId="{638CB806-91FA-4E23-8BEA-42B3E2161675}" type="parTrans" cxnId="{D556F76D-7301-4695-AC8B-2EEF179B2A50}">
      <dgm:prSet/>
      <dgm:spPr/>
      <dgm:t>
        <a:bodyPr/>
        <a:lstStyle/>
        <a:p>
          <a:pPr algn="ctr"/>
          <a:endParaRPr lang="el-GR"/>
        </a:p>
      </dgm:t>
    </dgm:pt>
    <dgm:pt modelId="{03A009D3-D127-42C7-9506-3117856E9993}" type="sibTrans" cxnId="{D556F76D-7301-4695-AC8B-2EEF179B2A50}">
      <dgm:prSet/>
      <dgm:spPr>
        <a:xfrm>
          <a:off x="1474114" y="380878"/>
          <a:ext cx="2553744" cy="2543417"/>
        </a:xfrm>
        <a:prstGeom prst="blockArc">
          <a:avLst>
            <a:gd name="adj1" fmla="val 10800000"/>
            <a:gd name="adj2" fmla="val 16200000"/>
            <a:gd name="adj3" fmla="val 4639"/>
          </a:avLst>
        </a:prstGeom>
        <a:solidFill>
          <a:srgbClr val="5B9BD5">
            <a:hueOff val="-6758543"/>
            <a:satOff val="-17419"/>
            <a:lumOff val="-11765"/>
            <a:alphaOff val="0"/>
          </a:srgbClr>
        </a:solidFill>
        <a:ln>
          <a:noFill/>
        </a:ln>
        <a:effectLst/>
      </dgm:spPr>
      <dgm:t>
        <a:bodyPr/>
        <a:lstStyle/>
        <a:p>
          <a:pPr algn="ctr"/>
          <a:endParaRPr lang="el-GR"/>
        </a:p>
      </dgm:t>
    </dgm:pt>
    <dgm:pt modelId="{406C7784-0317-4AA5-B05A-6C03577DEC7D}" type="pres">
      <dgm:prSet presAssocID="{A88B1AD9-B51C-4567-8053-AA5C41740A08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E248EA8-2405-4C5B-99F9-63DF27F7D096}" type="pres">
      <dgm:prSet presAssocID="{997F14A2-A23A-4A61-9E82-C787CF57ED65}" presName="centerShape" presStyleLbl="node0" presStyleIdx="0" presStyleCnt="1" custScaleX="127561" custScaleY="111140"/>
      <dgm:spPr/>
    </dgm:pt>
    <dgm:pt modelId="{1B925E32-8E44-4EEA-A9E3-2CE6285573D5}" type="pres">
      <dgm:prSet presAssocID="{0C5458CE-C576-4272-9CC3-9A1263BA332A}" presName="node" presStyleLbl="node1" presStyleIdx="0" presStyleCnt="4" custScaleX="104146">
        <dgm:presLayoutVars>
          <dgm:bulletEnabled val="1"/>
        </dgm:presLayoutVars>
      </dgm:prSet>
      <dgm:spPr/>
    </dgm:pt>
    <dgm:pt modelId="{2C49A174-4539-4608-91FD-298B1A4F71BF}" type="pres">
      <dgm:prSet presAssocID="{0C5458CE-C576-4272-9CC3-9A1263BA332A}" presName="dummy" presStyleCnt="0"/>
      <dgm:spPr/>
    </dgm:pt>
    <dgm:pt modelId="{A77D7A66-C49D-467C-A711-6C86E7C80822}" type="pres">
      <dgm:prSet presAssocID="{F427FC2C-72EF-4246-AEBE-B67A82924B1F}" presName="sibTrans" presStyleLbl="sibTrans2D1" presStyleIdx="0" presStyleCnt="4"/>
      <dgm:spPr/>
    </dgm:pt>
    <dgm:pt modelId="{61B80474-FE46-42F4-9058-BAC13ACCF2FB}" type="pres">
      <dgm:prSet presAssocID="{113449FA-6F24-4402-8D9F-016E8976AF9C}" presName="node" presStyleLbl="node1" presStyleIdx="1" presStyleCnt="4" custScaleX="149145" custScaleY="122769">
        <dgm:presLayoutVars>
          <dgm:bulletEnabled val="1"/>
        </dgm:presLayoutVars>
      </dgm:prSet>
      <dgm:spPr/>
    </dgm:pt>
    <dgm:pt modelId="{CD22D41E-024A-428B-A2F5-4F00535EB971}" type="pres">
      <dgm:prSet presAssocID="{113449FA-6F24-4402-8D9F-016E8976AF9C}" presName="dummy" presStyleCnt="0"/>
      <dgm:spPr/>
    </dgm:pt>
    <dgm:pt modelId="{6BCB463E-F033-4F4E-B388-80FAD9998E97}" type="pres">
      <dgm:prSet presAssocID="{77B9C883-791B-4E6D-81C5-9EB470EF3A8B}" presName="sibTrans" presStyleLbl="sibTrans2D1" presStyleIdx="1" presStyleCnt="4"/>
      <dgm:spPr/>
    </dgm:pt>
    <dgm:pt modelId="{291F1D91-A1D8-4139-BC5F-BD38C7F2DE3D}" type="pres">
      <dgm:prSet presAssocID="{E073B9B6-3B40-4905-8ED6-2280E8EEFA7E}" presName="node" presStyleLbl="node1" presStyleIdx="2" presStyleCnt="4" custScaleX="131238" custScaleY="133805">
        <dgm:presLayoutVars>
          <dgm:bulletEnabled val="1"/>
        </dgm:presLayoutVars>
      </dgm:prSet>
      <dgm:spPr/>
    </dgm:pt>
    <dgm:pt modelId="{3F674D28-5024-43D9-8B10-1CCDBCA507C2}" type="pres">
      <dgm:prSet presAssocID="{E073B9B6-3B40-4905-8ED6-2280E8EEFA7E}" presName="dummy" presStyleCnt="0"/>
      <dgm:spPr/>
    </dgm:pt>
    <dgm:pt modelId="{03B327F5-FEBA-4CD3-A135-E3460B11C8D8}" type="pres">
      <dgm:prSet presAssocID="{123E4CB2-FDC7-41C8-8001-F3282F701BDE}" presName="sibTrans" presStyleLbl="sibTrans2D1" presStyleIdx="2" presStyleCnt="4"/>
      <dgm:spPr/>
    </dgm:pt>
    <dgm:pt modelId="{04665C48-1AB6-42D8-92DD-2E071F024B58}" type="pres">
      <dgm:prSet presAssocID="{AECE791B-C81D-453C-974B-71C4DFE0F8DF}" presName="node" presStyleLbl="node1" presStyleIdx="3" presStyleCnt="4" custScaleX="130494" custScaleY="121818">
        <dgm:presLayoutVars>
          <dgm:bulletEnabled val="1"/>
        </dgm:presLayoutVars>
      </dgm:prSet>
      <dgm:spPr/>
    </dgm:pt>
    <dgm:pt modelId="{4B0D54C8-A639-451A-86E6-0BB8B903B98D}" type="pres">
      <dgm:prSet presAssocID="{AECE791B-C81D-453C-974B-71C4DFE0F8DF}" presName="dummy" presStyleCnt="0"/>
      <dgm:spPr/>
    </dgm:pt>
    <dgm:pt modelId="{B623A1A6-F965-4B68-B9A5-48BC0E26AC19}" type="pres">
      <dgm:prSet presAssocID="{03A009D3-D127-42C7-9506-3117856E9993}" presName="sibTrans" presStyleLbl="sibTrans2D1" presStyleIdx="3" presStyleCnt="4" custScaleX="100406"/>
      <dgm:spPr/>
    </dgm:pt>
  </dgm:ptLst>
  <dgm:cxnLst>
    <dgm:cxn modelId="{5BF10E3B-97B4-4253-8122-EDE79A02E82E}" type="presOf" srcId="{0C5458CE-C576-4272-9CC3-9A1263BA332A}" destId="{1B925E32-8E44-4EEA-A9E3-2CE6285573D5}" srcOrd="0" destOrd="0" presId="urn:microsoft.com/office/officeart/2005/8/layout/radial6"/>
    <dgm:cxn modelId="{D556F76D-7301-4695-AC8B-2EEF179B2A50}" srcId="{997F14A2-A23A-4A61-9E82-C787CF57ED65}" destId="{AECE791B-C81D-453C-974B-71C4DFE0F8DF}" srcOrd="3" destOrd="0" parTransId="{638CB806-91FA-4E23-8BEA-42B3E2161675}" sibTransId="{03A009D3-D127-42C7-9506-3117856E9993}"/>
    <dgm:cxn modelId="{B1F96C56-7B18-4B6B-BDA4-635035EAFEF7}" type="presOf" srcId="{77B9C883-791B-4E6D-81C5-9EB470EF3A8B}" destId="{6BCB463E-F033-4F4E-B388-80FAD9998E97}" srcOrd="0" destOrd="0" presId="urn:microsoft.com/office/officeart/2005/8/layout/radial6"/>
    <dgm:cxn modelId="{4A224F78-EC5F-42FE-B801-B3361DFA4252}" type="presOf" srcId="{113449FA-6F24-4402-8D9F-016E8976AF9C}" destId="{61B80474-FE46-42F4-9058-BAC13ACCF2FB}" srcOrd="0" destOrd="0" presId="urn:microsoft.com/office/officeart/2005/8/layout/radial6"/>
    <dgm:cxn modelId="{61D0558D-93D8-45C0-9C3C-4970B3D9B424}" type="presOf" srcId="{A88B1AD9-B51C-4567-8053-AA5C41740A08}" destId="{406C7784-0317-4AA5-B05A-6C03577DEC7D}" srcOrd="0" destOrd="0" presId="urn:microsoft.com/office/officeart/2005/8/layout/radial6"/>
    <dgm:cxn modelId="{A42849A9-5205-40F1-B2A9-A5ED5606913F}" type="presOf" srcId="{03A009D3-D127-42C7-9506-3117856E9993}" destId="{B623A1A6-F965-4B68-B9A5-48BC0E26AC19}" srcOrd="0" destOrd="0" presId="urn:microsoft.com/office/officeart/2005/8/layout/radial6"/>
    <dgm:cxn modelId="{94C214B1-BD73-41E3-B1B7-BDC9572C2EEF}" type="presOf" srcId="{AECE791B-C81D-453C-974B-71C4DFE0F8DF}" destId="{04665C48-1AB6-42D8-92DD-2E071F024B58}" srcOrd="0" destOrd="0" presId="urn:microsoft.com/office/officeart/2005/8/layout/radial6"/>
    <dgm:cxn modelId="{7F82A1B8-6E36-4673-A612-56086BD33D77}" type="presOf" srcId="{123E4CB2-FDC7-41C8-8001-F3282F701BDE}" destId="{03B327F5-FEBA-4CD3-A135-E3460B11C8D8}" srcOrd="0" destOrd="0" presId="urn:microsoft.com/office/officeart/2005/8/layout/radial6"/>
    <dgm:cxn modelId="{629B52BD-A90D-4135-A9BC-E62161E63D48}" srcId="{A88B1AD9-B51C-4567-8053-AA5C41740A08}" destId="{997F14A2-A23A-4A61-9E82-C787CF57ED65}" srcOrd="0" destOrd="0" parTransId="{5490D12D-7150-4150-830D-DF24A5B3AF0D}" sibTransId="{327AE86F-3BF9-4A4D-8518-C18A03C15E13}"/>
    <dgm:cxn modelId="{D1ECF1D8-E00F-4029-8FE4-2BD7E111CCC0}" type="presOf" srcId="{E073B9B6-3B40-4905-8ED6-2280E8EEFA7E}" destId="{291F1D91-A1D8-4139-BC5F-BD38C7F2DE3D}" srcOrd="0" destOrd="0" presId="urn:microsoft.com/office/officeart/2005/8/layout/radial6"/>
    <dgm:cxn modelId="{906834DA-9BB9-40F8-8806-A3C5D6F3EAA5}" srcId="{997F14A2-A23A-4A61-9E82-C787CF57ED65}" destId="{113449FA-6F24-4402-8D9F-016E8976AF9C}" srcOrd="1" destOrd="0" parTransId="{F09E9984-2032-4355-940A-0947CBEA3F87}" sibTransId="{77B9C883-791B-4E6D-81C5-9EB470EF3A8B}"/>
    <dgm:cxn modelId="{25EF5EE1-3A59-4AC5-B854-8382C4F5957F}" srcId="{997F14A2-A23A-4A61-9E82-C787CF57ED65}" destId="{E073B9B6-3B40-4905-8ED6-2280E8EEFA7E}" srcOrd="2" destOrd="0" parTransId="{68C5F955-2244-4BA7-A357-C48DA36EABF2}" sibTransId="{123E4CB2-FDC7-41C8-8001-F3282F701BDE}"/>
    <dgm:cxn modelId="{D1FFA1E7-F479-4EDE-B5F9-EE86AF49872D}" srcId="{997F14A2-A23A-4A61-9E82-C787CF57ED65}" destId="{0C5458CE-C576-4272-9CC3-9A1263BA332A}" srcOrd="0" destOrd="0" parTransId="{61F2AC15-53F9-436B-9578-812EDA1FF817}" sibTransId="{F427FC2C-72EF-4246-AEBE-B67A82924B1F}"/>
    <dgm:cxn modelId="{55977EEB-322E-48F2-B76D-42DFB0C94F25}" type="presOf" srcId="{997F14A2-A23A-4A61-9E82-C787CF57ED65}" destId="{0E248EA8-2405-4C5B-99F9-63DF27F7D096}" srcOrd="0" destOrd="0" presId="urn:microsoft.com/office/officeart/2005/8/layout/radial6"/>
    <dgm:cxn modelId="{7BE6FFF9-AC9D-4FCA-9F18-4CAB189ACE7D}" type="presOf" srcId="{F427FC2C-72EF-4246-AEBE-B67A82924B1F}" destId="{A77D7A66-C49D-467C-A711-6C86E7C80822}" srcOrd="0" destOrd="0" presId="urn:microsoft.com/office/officeart/2005/8/layout/radial6"/>
    <dgm:cxn modelId="{7A87AE82-2568-4D27-8CB2-142A81C277A3}" type="presParOf" srcId="{406C7784-0317-4AA5-B05A-6C03577DEC7D}" destId="{0E248EA8-2405-4C5B-99F9-63DF27F7D096}" srcOrd="0" destOrd="0" presId="urn:microsoft.com/office/officeart/2005/8/layout/radial6"/>
    <dgm:cxn modelId="{E369E9FF-DD1E-409E-AD3E-2073282401A2}" type="presParOf" srcId="{406C7784-0317-4AA5-B05A-6C03577DEC7D}" destId="{1B925E32-8E44-4EEA-A9E3-2CE6285573D5}" srcOrd="1" destOrd="0" presId="urn:microsoft.com/office/officeart/2005/8/layout/radial6"/>
    <dgm:cxn modelId="{5EE7CB7A-970A-4243-9DB7-FFCD93192E2D}" type="presParOf" srcId="{406C7784-0317-4AA5-B05A-6C03577DEC7D}" destId="{2C49A174-4539-4608-91FD-298B1A4F71BF}" srcOrd="2" destOrd="0" presId="urn:microsoft.com/office/officeart/2005/8/layout/radial6"/>
    <dgm:cxn modelId="{482FADEF-DD8C-4AB9-AF26-11B40529EF9A}" type="presParOf" srcId="{406C7784-0317-4AA5-B05A-6C03577DEC7D}" destId="{A77D7A66-C49D-467C-A711-6C86E7C80822}" srcOrd="3" destOrd="0" presId="urn:microsoft.com/office/officeart/2005/8/layout/radial6"/>
    <dgm:cxn modelId="{5235A01C-9A43-420F-BCF2-77BAEAE40A8C}" type="presParOf" srcId="{406C7784-0317-4AA5-B05A-6C03577DEC7D}" destId="{61B80474-FE46-42F4-9058-BAC13ACCF2FB}" srcOrd="4" destOrd="0" presId="urn:microsoft.com/office/officeart/2005/8/layout/radial6"/>
    <dgm:cxn modelId="{0588717C-657B-423B-A82C-D0294AE43484}" type="presParOf" srcId="{406C7784-0317-4AA5-B05A-6C03577DEC7D}" destId="{CD22D41E-024A-428B-A2F5-4F00535EB971}" srcOrd="5" destOrd="0" presId="urn:microsoft.com/office/officeart/2005/8/layout/radial6"/>
    <dgm:cxn modelId="{98FB65E9-5C8C-43EA-8C07-FBA6DBADD0AD}" type="presParOf" srcId="{406C7784-0317-4AA5-B05A-6C03577DEC7D}" destId="{6BCB463E-F033-4F4E-B388-80FAD9998E97}" srcOrd="6" destOrd="0" presId="urn:microsoft.com/office/officeart/2005/8/layout/radial6"/>
    <dgm:cxn modelId="{45EE60A3-CF1A-4562-895F-0A46FF9C69FD}" type="presParOf" srcId="{406C7784-0317-4AA5-B05A-6C03577DEC7D}" destId="{291F1D91-A1D8-4139-BC5F-BD38C7F2DE3D}" srcOrd="7" destOrd="0" presId="urn:microsoft.com/office/officeart/2005/8/layout/radial6"/>
    <dgm:cxn modelId="{02CBDE95-50DE-4084-A509-6E8AC04F8BDD}" type="presParOf" srcId="{406C7784-0317-4AA5-B05A-6C03577DEC7D}" destId="{3F674D28-5024-43D9-8B10-1CCDBCA507C2}" srcOrd="8" destOrd="0" presId="urn:microsoft.com/office/officeart/2005/8/layout/radial6"/>
    <dgm:cxn modelId="{153D55D4-94F3-4017-9BB8-ED7EA02326B0}" type="presParOf" srcId="{406C7784-0317-4AA5-B05A-6C03577DEC7D}" destId="{03B327F5-FEBA-4CD3-A135-E3460B11C8D8}" srcOrd="9" destOrd="0" presId="urn:microsoft.com/office/officeart/2005/8/layout/radial6"/>
    <dgm:cxn modelId="{4F03B1EA-B67E-4FEA-BB17-E42622038DCB}" type="presParOf" srcId="{406C7784-0317-4AA5-B05A-6C03577DEC7D}" destId="{04665C48-1AB6-42D8-92DD-2E071F024B58}" srcOrd="10" destOrd="0" presId="urn:microsoft.com/office/officeart/2005/8/layout/radial6"/>
    <dgm:cxn modelId="{71843041-4627-46FB-9C0E-6FD8E28F8340}" type="presParOf" srcId="{406C7784-0317-4AA5-B05A-6C03577DEC7D}" destId="{4B0D54C8-A639-451A-86E6-0BB8B903B98D}" srcOrd="11" destOrd="0" presId="urn:microsoft.com/office/officeart/2005/8/layout/radial6"/>
    <dgm:cxn modelId="{E59501FA-19A1-435E-913E-84E059E522CB}" type="presParOf" srcId="{406C7784-0317-4AA5-B05A-6C03577DEC7D}" destId="{B623A1A6-F965-4B68-B9A5-48BC0E26AC19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B517A5-FA11-422B-AF77-21C561796AA1}" type="doc">
      <dgm:prSet loTypeId="urn:microsoft.com/office/officeart/2011/layout/RadialPictureList" loCatId="officeonlin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5D825516-75FB-4CB6-8F3B-DB9100037779}">
      <dgm:prSet phldrT="[Text]" custT="1"/>
      <dgm:spPr>
        <a:xfrm>
          <a:off x="3235739" y="811730"/>
          <a:ext cx="2363991" cy="2290591"/>
        </a:xfrm>
        <a:prstGeom prst="ellipse">
          <a:avLst/>
        </a:prstGeom>
        <a:solidFill>
          <a:srgbClr val="A5A5A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r>
            <a:rPr lang="el-GR" sz="2800" b="1" dirty="0">
              <a:solidFill>
                <a:sysClr val="window" lastClr="FFFFFF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Α.Σ.Α.: 294.254 </a:t>
          </a:r>
          <a:r>
            <a:rPr lang="en-US" sz="2800" b="1" dirty="0">
              <a:solidFill>
                <a:sysClr val="window" lastClr="FFFFFF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tn</a:t>
          </a:r>
        </a:p>
      </dgm:t>
    </dgm:pt>
    <dgm:pt modelId="{175565EC-AE6A-416A-8B73-2D0CECBAC34E}" type="parTrans" cxnId="{B88E217E-02FD-43CD-A000-2EC09B8A3700}">
      <dgm:prSet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/>
        </a:p>
      </dgm:t>
    </dgm:pt>
    <dgm:pt modelId="{2ADCF9F7-D703-4148-AD5B-309635A2D9CC}" type="sibTrans" cxnId="{B88E217E-02FD-43CD-A000-2EC09B8A3700}">
      <dgm:prSet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/>
        </a:p>
      </dgm:t>
    </dgm:pt>
    <dgm:pt modelId="{E44DBFDD-4325-4685-9D70-CF850991AF23}">
      <dgm:prSet phldrT="[Text]" custT="1"/>
      <dgm:spPr>
        <a:xfrm>
          <a:off x="6668664" y="386690"/>
          <a:ext cx="1719560" cy="759885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r>
            <a:rPr lang="el-GR" sz="24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89,98% </a:t>
          </a:r>
          <a:r>
            <a:rPr lang="el-GR" sz="2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Υγειονομική Ταφή</a:t>
          </a:r>
          <a:endParaRPr lang="en-US" sz="2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</dgm:t>
    </dgm:pt>
    <dgm:pt modelId="{C804EBA2-618A-4F38-A8A6-87533C68AD34}" type="parTrans" cxnId="{F7E02C18-739E-416E-8418-7BF722EFC691}">
      <dgm:prSet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/>
        </a:p>
      </dgm:t>
    </dgm:pt>
    <dgm:pt modelId="{71927FBF-7971-4715-865F-860B12C4AAF0}" type="sibTrans" cxnId="{F7E02C18-739E-416E-8418-7BF722EFC691}">
      <dgm:prSet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/>
        </a:p>
      </dgm:t>
    </dgm:pt>
    <dgm:pt modelId="{CF94F0AB-B784-4A28-BC1B-4D25C6AA4B3F}">
      <dgm:prSet phldrT="[Text]" custT="1"/>
      <dgm:spPr>
        <a:xfrm>
          <a:off x="6801702" y="1197868"/>
          <a:ext cx="1410693" cy="1529905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marL="72000" algn="ctr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r>
            <a:rPr lang="el-GR" sz="2400" b="1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10,02% </a:t>
          </a:r>
          <a:endParaRPr lang="en-US" sz="2400" b="1" dirty="0">
            <a:solidFill>
              <a:schemeClr val="bg2">
                <a:lumMod val="25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  <a:p>
          <a:pPr marL="72000" algn="ctr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r>
            <a:rPr lang="el-GR" sz="2400" b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Ανάκτηση με ανακύκλωση</a:t>
          </a:r>
        </a:p>
        <a:p>
          <a:pPr marL="72000" algn="ctr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r>
            <a:rPr lang="el-GR" sz="2400" b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(μπλε κάδος, έντυπο χαρτί &amp; Β</a:t>
          </a:r>
          <a:r>
            <a:rPr lang="en-US" sz="2400" b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.</a:t>
          </a:r>
          <a:r>
            <a:rPr lang="el-GR" sz="2400" b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Ε</a:t>
          </a:r>
          <a:r>
            <a:rPr lang="en-US" sz="2400" b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.</a:t>
          </a:r>
          <a:r>
            <a:rPr lang="el-GR" sz="2400" b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Α</a:t>
          </a:r>
          <a:r>
            <a:rPr lang="en-US" sz="2400" b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.</a:t>
          </a:r>
          <a:r>
            <a:rPr lang="el-GR" sz="2400" b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Σ</a:t>
          </a:r>
          <a:r>
            <a:rPr lang="en-US" sz="2400" b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.</a:t>
          </a:r>
          <a:r>
            <a:rPr lang="el-GR" sz="2400" b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)</a:t>
          </a:r>
          <a:endParaRPr lang="en-US" sz="2400" b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</dgm:t>
    </dgm:pt>
    <dgm:pt modelId="{4ED16D41-854B-47E4-AC8C-83AE2A66BDE3}" type="parTrans" cxnId="{3AAA009E-06CE-4667-A360-05A10DAE6F1D}">
      <dgm:prSet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/>
        </a:p>
      </dgm:t>
    </dgm:pt>
    <dgm:pt modelId="{E082DE3D-51DD-4855-B0E0-F3EA1BD71D37}" type="sibTrans" cxnId="{3AAA009E-06CE-4667-A360-05A10DAE6F1D}">
      <dgm:prSet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/>
        </a:p>
      </dgm:t>
    </dgm:pt>
    <dgm:pt modelId="{1C02E863-8571-4862-BE74-B6C3A0347ECD}">
      <dgm:prSet phldrT="[Text]" custT="1"/>
      <dgm:spPr>
        <a:xfrm>
          <a:off x="6403928" y="2600213"/>
          <a:ext cx="1564941" cy="1281224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endParaRPr lang="en-US" sz="20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endParaRPr lang="el-GR" sz="2400" b="1" kern="1200" dirty="0">
            <a:solidFill>
              <a:srgbClr val="333300"/>
            </a:solidFill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r>
            <a:rPr lang="el-GR" sz="2400" b="1" kern="1200" dirty="0">
              <a:solidFill>
                <a:srgbClr val="333300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0 % </a:t>
          </a:r>
        </a:p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r>
            <a:rPr lang="el-GR" sz="2400" b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  ΔσΠ (Βιοαπόβλητα &amp;  απόβλητα κήπων και πάρκων)</a:t>
          </a:r>
          <a:endParaRPr lang="en-US" sz="2400" b="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</dgm:t>
    </dgm:pt>
    <dgm:pt modelId="{85E92E6B-112A-4A1E-AFC8-C440B89E4BFF}" type="parTrans" cxnId="{8AE2B6ED-C280-44D2-A13E-F0FDD0B55642}">
      <dgm:prSet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/>
        </a:p>
      </dgm:t>
    </dgm:pt>
    <dgm:pt modelId="{28D9FCA5-0BEB-4F47-B368-7C825F897189}" type="sibTrans" cxnId="{8AE2B6ED-C280-44D2-A13E-F0FDD0B55642}">
      <dgm:prSet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/>
        </a:p>
      </dgm:t>
    </dgm:pt>
    <dgm:pt modelId="{589C094A-218A-4615-A4AE-B2268EF0F9A7}" type="pres">
      <dgm:prSet presAssocID="{E6B517A5-FA11-422B-AF77-21C561796AA1}" presName="Name0" presStyleCnt="0">
        <dgm:presLayoutVars>
          <dgm:chMax val="1"/>
          <dgm:chPref val="1"/>
          <dgm:dir/>
          <dgm:resizeHandles/>
        </dgm:presLayoutVars>
      </dgm:prSet>
      <dgm:spPr/>
    </dgm:pt>
    <dgm:pt modelId="{9E4EB7F6-CC58-4B61-8A4D-B680D5CF0FAD}" type="pres">
      <dgm:prSet presAssocID="{5D825516-75FB-4CB6-8F3B-DB9100037779}" presName="Parent" presStyleLbl="node1" presStyleIdx="0" presStyleCnt="2" custScaleX="153708" custScaleY="143483" custLinFactNeighborX="-786" custLinFactNeighborY="4641">
        <dgm:presLayoutVars>
          <dgm:chMax val="4"/>
          <dgm:chPref val="3"/>
        </dgm:presLayoutVars>
      </dgm:prSet>
      <dgm:spPr>
        <a:prstGeom prst="ellipse">
          <a:avLst/>
        </a:prstGeom>
      </dgm:spPr>
    </dgm:pt>
    <dgm:pt modelId="{36FFEFB4-102C-468A-83C4-62A7EF9761D3}" type="pres">
      <dgm:prSet presAssocID="{E44DBFDD-4325-4685-9D70-CF850991AF23}" presName="Accent" presStyleLbl="node1" presStyleIdx="1" presStyleCnt="2" custAng="0" custScaleY="112269"/>
      <dgm:spPr>
        <a:xfrm>
          <a:off x="2672192" y="-238106"/>
          <a:ext cx="3723418" cy="4357651"/>
        </a:xfrm>
        <a:prstGeom prst="blockArc">
          <a:avLst>
            <a:gd name="adj1" fmla="val 17527788"/>
            <a:gd name="adj2" fmla="val 4119114"/>
            <a:gd name="adj3" fmla="val 5750"/>
          </a:avLst>
        </a:prstGeom>
        <a:solidFill>
          <a:srgbClr val="A5A5A5">
            <a:hueOff val="2710599"/>
            <a:satOff val="100000"/>
            <a:lumOff val="-14706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27055E45-DBED-4022-9CF2-235F56468543}" type="pres">
      <dgm:prSet presAssocID="{E44DBFDD-4325-4685-9D70-CF850991AF23}" presName="Image1" presStyleLbl="fgImgPlace1" presStyleIdx="0" presStyleCnt="3" custLinFactNeighborX="-60717" custLinFactNeighborY="-58184"/>
      <dgm:spPr>
        <a:xfrm>
          <a:off x="5386121" y="345684"/>
          <a:ext cx="989490" cy="989766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F951FA34-80A4-4376-8FB4-08219C851D30}" type="pres">
      <dgm:prSet presAssocID="{E44DBFDD-4325-4685-9D70-CF850991AF23}" presName="Child1" presStyleLbl="revTx" presStyleIdx="0" presStyleCnt="3" custScaleX="129830" custScaleY="116363" custLinFactNeighborX="-6979" custLinFactNeighborY="-66798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</dgm:pt>
    <dgm:pt modelId="{B505D458-BFEC-4281-BF36-D90847C814D5}" type="pres">
      <dgm:prSet presAssocID="{CF94F0AB-B784-4A28-BC1B-4D25C6AA4B3F}" presName="Image2" presStyleCnt="0"/>
      <dgm:spPr/>
    </dgm:pt>
    <dgm:pt modelId="{82421ED5-9D4E-49CC-9696-42D9662785DA}" type="pres">
      <dgm:prSet presAssocID="{CF94F0AB-B784-4A28-BC1B-4D25C6AA4B3F}" presName="Image" presStyleLbl="fgImgPlace1" presStyleIdx="1" presStyleCnt="3" custLinFactNeighborX="-3888" custLinFactNeighborY="-8135"/>
      <dgm:spPr>
        <a:xfrm>
          <a:off x="5796288" y="1453210"/>
          <a:ext cx="989490" cy="989766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E1233C24-D61A-426F-B9DB-CBF30DC1576E}" type="pres">
      <dgm:prSet presAssocID="{CF94F0AB-B784-4A28-BC1B-4D25C6AA4B3F}" presName="Child2" presStyleLbl="revTx" presStyleIdx="1" presStyleCnt="3" custScaleX="165396" custScaleY="146202" custLinFactNeighborX="16363" custLinFactNeighborY="-7241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</dgm:pt>
    <dgm:pt modelId="{6E6133B4-8AEF-42FA-B3DE-BF92CE3D3BA4}" type="pres">
      <dgm:prSet presAssocID="{1C02E863-8571-4862-BE74-B6C3A0347ECD}" presName="Image3" presStyleCnt="0"/>
      <dgm:spPr/>
    </dgm:pt>
    <dgm:pt modelId="{DD339A79-82B3-4535-B302-9B91117F8729}" type="pres">
      <dgm:prSet presAssocID="{1C02E863-8571-4862-BE74-B6C3A0347ECD}" presName="Image" presStyleLbl="fgImgPlace1" presStyleIdx="2" presStyleCnt="3" custLinFactNeighborX="-91374" custLinFactNeighborY="28338"/>
      <dgm:spPr>
        <a:xfrm>
          <a:off x="5366133" y="2684475"/>
          <a:ext cx="989490" cy="989766"/>
        </a:xfrm>
        <a:prstGeom prst="ellipse">
          <a:avLst/>
        </a:prstGeom>
        <a:blipFill>
          <a:blip xmlns:r="http://schemas.openxmlformats.org/officeDocument/2006/relationships" r:embed="rId3"/>
          <a:srcRect/>
          <a:stretch>
            <a:fillRect l="-51000" r="-51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C3C9FAE7-7DCE-4D04-9C3F-72EAD759E177}" type="pres">
      <dgm:prSet presAssocID="{1C02E863-8571-4862-BE74-B6C3A0347ECD}" presName="Child3" presStyleLbl="revTx" presStyleIdx="2" presStyleCnt="3" custScaleX="284503" custScaleY="185748" custLinFactNeighborX="51480" custLinFactNeighborY="-2940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</dgm:pt>
  </dgm:ptLst>
  <dgm:cxnLst>
    <dgm:cxn modelId="{F7E02C18-739E-416E-8418-7BF722EFC691}" srcId="{5D825516-75FB-4CB6-8F3B-DB9100037779}" destId="{E44DBFDD-4325-4685-9D70-CF850991AF23}" srcOrd="0" destOrd="0" parTransId="{C804EBA2-618A-4F38-A8A6-87533C68AD34}" sibTransId="{71927FBF-7971-4715-865F-860B12C4AAF0}"/>
    <dgm:cxn modelId="{4A598235-A389-4F2C-B19A-E62F675A7A04}" type="presOf" srcId="{5D825516-75FB-4CB6-8F3B-DB9100037779}" destId="{9E4EB7F6-CC58-4B61-8A4D-B680D5CF0FAD}" srcOrd="0" destOrd="0" presId="urn:microsoft.com/office/officeart/2011/layout/RadialPictureList"/>
    <dgm:cxn modelId="{6C235363-B607-4839-8B4D-49C873472E20}" type="presOf" srcId="{E44DBFDD-4325-4685-9D70-CF850991AF23}" destId="{F951FA34-80A4-4376-8FB4-08219C851D30}" srcOrd="0" destOrd="0" presId="urn:microsoft.com/office/officeart/2011/layout/RadialPictureList"/>
    <dgm:cxn modelId="{C4826845-BAF8-41D8-984D-BC158D7096ED}" type="presOf" srcId="{E6B517A5-FA11-422B-AF77-21C561796AA1}" destId="{589C094A-218A-4615-A4AE-B2268EF0F9A7}" srcOrd="0" destOrd="0" presId="urn:microsoft.com/office/officeart/2011/layout/RadialPictureList"/>
    <dgm:cxn modelId="{BDE94946-BA34-465D-B82F-37D606F6CEBE}" type="presOf" srcId="{CF94F0AB-B784-4A28-BC1B-4D25C6AA4B3F}" destId="{E1233C24-D61A-426F-B9DB-CBF30DC1576E}" srcOrd="0" destOrd="0" presId="urn:microsoft.com/office/officeart/2011/layout/RadialPictureList"/>
    <dgm:cxn modelId="{A1169F5A-22B2-42CE-9199-FA3FA4876E96}" type="presOf" srcId="{1C02E863-8571-4862-BE74-B6C3A0347ECD}" destId="{C3C9FAE7-7DCE-4D04-9C3F-72EAD759E177}" srcOrd="0" destOrd="0" presId="urn:microsoft.com/office/officeart/2011/layout/RadialPictureList"/>
    <dgm:cxn modelId="{B88E217E-02FD-43CD-A000-2EC09B8A3700}" srcId="{E6B517A5-FA11-422B-AF77-21C561796AA1}" destId="{5D825516-75FB-4CB6-8F3B-DB9100037779}" srcOrd="0" destOrd="0" parTransId="{175565EC-AE6A-416A-8B73-2D0CECBAC34E}" sibTransId="{2ADCF9F7-D703-4148-AD5B-309635A2D9CC}"/>
    <dgm:cxn modelId="{3AAA009E-06CE-4667-A360-05A10DAE6F1D}" srcId="{5D825516-75FB-4CB6-8F3B-DB9100037779}" destId="{CF94F0AB-B784-4A28-BC1B-4D25C6AA4B3F}" srcOrd="1" destOrd="0" parTransId="{4ED16D41-854B-47E4-AC8C-83AE2A66BDE3}" sibTransId="{E082DE3D-51DD-4855-B0E0-F3EA1BD71D37}"/>
    <dgm:cxn modelId="{8AE2B6ED-C280-44D2-A13E-F0FDD0B55642}" srcId="{5D825516-75FB-4CB6-8F3B-DB9100037779}" destId="{1C02E863-8571-4862-BE74-B6C3A0347ECD}" srcOrd="2" destOrd="0" parTransId="{85E92E6B-112A-4A1E-AFC8-C440B89E4BFF}" sibTransId="{28D9FCA5-0BEB-4F47-B368-7C825F897189}"/>
    <dgm:cxn modelId="{900C220B-6853-4035-AFEF-95742F5090BF}" type="presParOf" srcId="{589C094A-218A-4615-A4AE-B2268EF0F9A7}" destId="{9E4EB7F6-CC58-4B61-8A4D-B680D5CF0FAD}" srcOrd="0" destOrd="0" presId="urn:microsoft.com/office/officeart/2011/layout/RadialPictureList"/>
    <dgm:cxn modelId="{C6A3056D-743D-46C5-8D34-6E838464731C}" type="presParOf" srcId="{589C094A-218A-4615-A4AE-B2268EF0F9A7}" destId="{36FFEFB4-102C-468A-83C4-62A7EF9761D3}" srcOrd="1" destOrd="0" presId="urn:microsoft.com/office/officeart/2011/layout/RadialPictureList"/>
    <dgm:cxn modelId="{253049A8-A30B-4ED2-B96B-4806B2C439EF}" type="presParOf" srcId="{589C094A-218A-4615-A4AE-B2268EF0F9A7}" destId="{27055E45-DBED-4022-9CF2-235F56468543}" srcOrd="2" destOrd="0" presId="urn:microsoft.com/office/officeart/2011/layout/RadialPictureList"/>
    <dgm:cxn modelId="{8EB059CB-2EE8-48EB-ADAE-A9E02BB11858}" type="presParOf" srcId="{589C094A-218A-4615-A4AE-B2268EF0F9A7}" destId="{F951FA34-80A4-4376-8FB4-08219C851D30}" srcOrd="3" destOrd="0" presId="urn:microsoft.com/office/officeart/2011/layout/RadialPictureList"/>
    <dgm:cxn modelId="{20529CFF-4622-4AFE-93BE-E5076AA2B1AE}" type="presParOf" srcId="{589C094A-218A-4615-A4AE-B2268EF0F9A7}" destId="{B505D458-BFEC-4281-BF36-D90847C814D5}" srcOrd="4" destOrd="0" presId="urn:microsoft.com/office/officeart/2011/layout/RadialPictureList"/>
    <dgm:cxn modelId="{B716C46E-F32A-44CA-BA77-1782AFEE4A5C}" type="presParOf" srcId="{B505D458-BFEC-4281-BF36-D90847C814D5}" destId="{82421ED5-9D4E-49CC-9696-42D9662785DA}" srcOrd="0" destOrd="0" presId="urn:microsoft.com/office/officeart/2011/layout/RadialPictureList"/>
    <dgm:cxn modelId="{FD90F01C-4A77-4F9C-B4C2-5E30D1131891}" type="presParOf" srcId="{589C094A-218A-4615-A4AE-B2268EF0F9A7}" destId="{E1233C24-D61A-426F-B9DB-CBF30DC1576E}" srcOrd="5" destOrd="0" presId="urn:microsoft.com/office/officeart/2011/layout/RadialPictureList"/>
    <dgm:cxn modelId="{1E02E004-D4E4-4A85-8F08-736E4D4A2909}" type="presParOf" srcId="{589C094A-218A-4615-A4AE-B2268EF0F9A7}" destId="{6E6133B4-8AEF-42FA-B3DE-BF92CE3D3BA4}" srcOrd="6" destOrd="0" presId="urn:microsoft.com/office/officeart/2011/layout/RadialPictureList"/>
    <dgm:cxn modelId="{8F974136-6529-4A03-9A96-782133A718D2}" type="presParOf" srcId="{6E6133B4-8AEF-42FA-B3DE-BF92CE3D3BA4}" destId="{DD339A79-82B3-4535-B302-9B91117F8729}" srcOrd="0" destOrd="0" presId="urn:microsoft.com/office/officeart/2011/layout/RadialPictureList"/>
    <dgm:cxn modelId="{6894E6F2-4CC6-43DD-A820-2C77688B7DC7}" type="presParOf" srcId="{589C094A-218A-4615-A4AE-B2268EF0F9A7}" destId="{C3C9FAE7-7DCE-4D04-9C3F-72EAD759E177}" srcOrd="7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6B517A5-FA11-422B-AF77-21C561796AA1}" type="doc">
      <dgm:prSet loTypeId="urn:microsoft.com/office/officeart/2011/layout/RadialPictureList" loCatId="officeonlin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5D825516-75FB-4CB6-8F3B-DB9100037779}">
      <dgm:prSet phldrT="[Text]" custT="1"/>
      <dgm:spPr>
        <a:xfrm>
          <a:off x="3447418" y="909650"/>
          <a:ext cx="2174538" cy="2106727"/>
        </a:xfrm>
        <a:prstGeom prst="ellipse">
          <a:avLst/>
        </a:prstGeom>
        <a:solidFill>
          <a:srgbClr val="A5A5A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r>
            <a:rPr lang="el-GR" sz="3000" b="1" dirty="0">
              <a:solidFill>
                <a:sysClr val="window" lastClr="FFFFFF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Α</a:t>
          </a:r>
          <a:r>
            <a:rPr lang="en-US" sz="3000" b="1" dirty="0">
              <a:solidFill>
                <a:sysClr val="window" lastClr="FFFFFF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.</a:t>
          </a:r>
          <a:r>
            <a:rPr lang="el-GR" sz="3000" b="1" dirty="0">
              <a:solidFill>
                <a:sysClr val="window" lastClr="FFFFFF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Σ.Α. 276.680 </a:t>
          </a:r>
          <a:r>
            <a:rPr lang="en-US" sz="3000" b="1" dirty="0">
              <a:solidFill>
                <a:sysClr val="window" lastClr="FFFFFF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tn</a:t>
          </a:r>
        </a:p>
      </dgm:t>
    </dgm:pt>
    <dgm:pt modelId="{175565EC-AE6A-416A-8B73-2D0CECBAC34E}" type="parTrans" cxnId="{B88E217E-02FD-43CD-A000-2EC09B8A3700}">
      <dgm:prSet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1600"/>
        </a:p>
      </dgm:t>
    </dgm:pt>
    <dgm:pt modelId="{2ADCF9F7-D703-4148-AD5B-309635A2D9CC}" type="sibTrans" cxnId="{B88E217E-02FD-43CD-A000-2EC09B8A3700}">
      <dgm:prSet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1600"/>
        </a:p>
      </dgm:t>
    </dgm:pt>
    <dgm:pt modelId="{E44DBFDD-4325-4685-9D70-CF850991AF23}">
      <dgm:prSet phldrT="[Text]" custT="1"/>
      <dgm:spPr>
        <a:xfrm>
          <a:off x="6213897" y="67440"/>
          <a:ext cx="1582201" cy="698921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r>
            <a:rPr lang="el-GR" sz="20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58,8 % </a:t>
          </a:r>
          <a:r>
            <a:rPr lang="el-GR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Υγειονομική Ταφή</a:t>
          </a:r>
          <a:endParaRPr lang="en-US" sz="2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</dgm:t>
    </dgm:pt>
    <dgm:pt modelId="{C804EBA2-618A-4F38-A8A6-87533C68AD34}" type="parTrans" cxnId="{F7E02C18-739E-416E-8418-7BF722EFC691}">
      <dgm:prSet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1600"/>
        </a:p>
      </dgm:t>
    </dgm:pt>
    <dgm:pt modelId="{71927FBF-7971-4715-865F-860B12C4AAF0}" type="sibTrans" cxnId="{F7E02C18-739E-416E-8418-7BF722EFC691}">
      <dgm:prSet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1600"/>
        </a:p>
      </dgm:t>
    </dgm:pt>
    <dgm:pt modelId="{CF94F0AB-B784-4A28-BC1B-4D25C6AA4B3F}">
      <dgm:prSet phldrT="[Text]" custT="1"/>
      <dgm:spPr>
        <a:xfrm>
          <a:off x="6649285" y="849488"/>
          <a:ext cx="1298007" cy="97145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marL="72000" algn="ctr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r>
            <a:rPr lang="el-GR" sz="2000" b="1" kern="1200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34,6% </a:t>
          </a:r>
        </a:p>
        <a:p>
          <a:pPr marL="72000" algn="ctr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r>
            <a:rPr lang="el-GR" sz="2000" b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   Ανάκτηση ΔσΠ    </a:t>
          </a:r>
        </a:p>
        <a:p>
          <a:pPr marL="72000" algn="ctr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r>
            <a:rPr lang="el-GR" sz="2000" b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           χωριστών ρευμάτων</a:t>
          </a:r>
        </a:p>
        <a:p>
          <a:pPr marL="72000" algn="ctr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r>
            <a:rPr lang="el-GR" sz="2000" b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&amp; Β.Ε.Α.Σ</a:t>
          </a:r>
          <a:r>
            <a:rPr lang="el-GR" sz="2200" b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.</a:t>
          </a:r>
          <a:endParaRPr lang="en-US" sz="2200" b="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</dgm:t>
    </dgm:pt>
    <dgm:pt modelId="{4ED16D41-854B-47E4-AC8C-83AE2A66BDE3}" type="parTrans" cxnId="{3AAA009E-06CE-4667-A360-05A10DAE6F1D}">
      <dgm:prSet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1600"/>
        </a:p>
      </dgm:t>
    </dgm:pt>
    <dgm:pt modelId="{E082DE3D-51DD-4855-B0E0-F3EA1BD71D37}" type="sibTrans" cxnId="{3AAA009E-06CE-4667-A360-05A10DAE6F1D}">
      <dgm:prSet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1600"/>
        </a:p>
      </dgm:t>
    </dgm:pt>
    <dgm:pt modelId="{1C02E863-8571-4862-BE74-B6C3A0347ECD}">
      <dgm:prSet phldrT="[Text]" custT="1"/>
      <dgm:spPr>
        <a:xfrm>
          <a:off x="6038823" y="3005591"/>
          <a:ext cx="1218672" cy="881086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marL="0" lvl="0" algn="ctr" defTabSz="97790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endParaRPr lang="el-GR" sz="22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  <a:p>
          <a:pPr marL="0" lvl="0" indent="0" algn="ctr" defTabSz="11557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l-GR" sz="2000" b="1" kern="1200" dirty="0">
              <a:solidFill>
                <a:srgbClr val="333300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2,5 % </a:t>
          </a:r>
        </a:p>
        <a:p>
          <a:pPr marL="0" lvl="0" algn="ctr" defTabSz="97790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r>
            <a:rPr lang="el-GR" sz="2000" b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ΔσΠ (Βιοαπόβλητα και απόβλητα κήπων, πάρκων)</a:t>
          </a:r>
          <a:endParaRPr lang="en-US" sz="2000" b="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</dgm:t>
    </dgm:pt>
    <dgm:pt modelId="{85E92E6B-112A-4A1E-AFC8-C440B89E4BFF}" type="parTrans" cxnId="{8AE2B6ED-C280-44D2-A13E-F0FDD0B55642}">
      <dgm:prSet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1600"/>
        </a:p>
      </dgm:t>
    </dgm:pt>
    <dgm:pt modelId="{28D9FCA5-0BEB-4F47-B368-7C825F897189}" type="sibTrans" cxnId="{8AE2B6ED-C280-44D2-A13E-F0FDD0B55642}">
      <dgm:prSet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1600"/>
        </a:p>
      </dgm:t>
    </dgm:pt>
    <dgm:pt modelId="{E4F29CB5-D024-4AC8-80C8-32FAD732AF40}">
      <dgm:prSet phldrT="[Text]" custT="1"/>
      <dgm:spPr>
        <a:xfrm>
          <a:off x="6708768" y="2124505"/>
          <a:ext cx="1218672" cy="881086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marL="72000" algn="l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r>
            <a:rPr lang="el-GR" sz="2000" b="1" kern="1200" dirty="0">
              <a:solidFill>
                <a:srgbClr val="666633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     2,7 </a:t>
          </a:r>
          <a:r>
            <a:rPr lang="en-US" sz="2000" b="1" kern="1200" dirty="0">
              <a:solidFill>
                <a:srgbClr val="666633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% </a:t>
          </a:r>
          <a:r>
            <a:rPr lang="en-US" sz="2000" b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CLO</a:t>
          </a:r>
        </a:p>
      </dgm:t>
    </dgm:pt>
    <dgm:pt modelId="{19DBE44E-3DDD-4950-AE7F-4C140838442F}" type="parTrans" cxnId="{94FDDD3F-0E3B-4B57-9833-B1ABABF5C9AC}">
      <dgm:prSet/>
      <dgm:spPr/>
      <dgm:t>
        <a:bodyPr/>
        <a:lstStyle/>
        <a:p>
          <a:endParaRPr lang="en-US" sz="1600"/>
        </a:p>
      </dgm:t>
    </dgm:pt>
    <dgm:pt modelId="{8A245691-90BD-430D-9948-1D02FA078FE0}" type="sibTrans" cxnId="{94FDDD3F-0E3B-4B57-9833-B1ABABF5C9AC}">
      <dgm:prSet/>
      <dgm:spPr/>
      <dgm:t>
        <a:bodyPr/>
        <a:lstStyle/>
        <a:p>
          <a:endParaRPr lang="en-US" sz="1600"/>
        </a:p>
      </dgm:t>
    </dgm:pt>
    <dgm:pt modelId="{0FD2E8C2-708D-4675-A422-5E8264B0070F}">
      <dgm:prSet/>
      <dgm:spPr/>
      <dgm:t>
        <a:bodyPr/>
        <a:lstStyle/>
        <a:p>
          <a:endParaRPr lang="el-GR"/>
        </a:p>
      </dgm:t>
    </dgm:pt>
    <dgm:pt modelId="{545D277F-43F3-4D8A-A027-E611DBF48711}" type="parTrans" cxnId="{B4355726-2394-4491-82BE-9D93A085D013}">
      <dgm:prSet/>
      <dgm:spPr/>
      <dgm:t>
        <a:bodyPr/>
        <a:lstStyle/>
        <a:p>
          <a:endParaRPr lang="el-GR"/>
        </a:p>
      </dgm:t>
    </dgm:pt>
    <dgm:pt modelId="{815DC76C-A218-4C29-A257-750997C49A8D}" type="sibTrans" cxnId="{B4355726-2394-4491-82BE-9D93A085D013}">
      <dgm:prSet/>
      <dgm:spPr/>
      <dgm:t>
        <a:bodyPr/>
        <a:lstStyle/>
        <a:p>
          <a:endParaRPr lang="el-GR"/>
        </a:p>
      </dgm:t>
    </dgm:pt>
    <dgm:pt modelId="{589C094A-218A-4615-A4AE-B2268EF0F9A7}" type="pres">
      <dgm:prSet presAssocID="{E6B517A5-FA11-422B-AF77-21C561796AA1}" presName="Name0" presStyleCnt="0">
        <dgm:presLayoutVars>
          <dgm:chMax val="1"/>
          <dgm:chPref val="1"/>
          <dgm:dir/>
          <dgm:resizeHandles/>
        </dgm:presLayoutVars>
      </dgm:prSet>
      <dgm:spPr/>
    </dgm:pt>
    <dgm:pt modelId="{9E4EB7F6-CC58-4B61-8A4D-B680D5CF0FAD}" type="pres">
      <dgm:prSet presAssocID="{5D825516-75FB-4CB6-8F3B-DB9100037779}" presName="Parent" presStyleLbl="node1" presStyleIdx="0" presStyleCnt="2" custScaleX="146707" custScaleY="146269" custLinFactNeighborX="-20368" custLinFactNeighborY="-2418">
        <dgm:presLayoutVars>
          <dgm:chMax val="4"/>
          <dgm:chPref val="3"/>
        </dgm:presLayoutVars>
      </dgm:prSet>
      <dgm:spPr>
        <a:prstGeom prst="ellipse">
          <a:avLst/>
        </a:prstGeom>
      </dgm:spPr>
    </dgm:pt>
    <dgm:pt modelId="{36FFEFB4-102C-468A-83C4-62A7EF9761D3}" type="pres">
      <dgm:prSet presAssocID="{E44DBFDD-4325-4685-9D70-CF850991AF23}" presName="Accent" presStyleLbl="node1" presStyleIdx="1" presStyleCnt="2" custScaleX="102874" custScaleY="106938"/>
      <dgm:spPr>
        <a:xfrm>
          <a:off x="2939016" y="-63147"/>
          <a:ext cx="3424553" cy="4007732"/>
        </a:xfrm>
        <a:prstGeom prst="blockArc">
          <a:avLst>
            <a:gd name="adj1" fmla="val 17527788"/>
            <a:gd name="adj2" fmla="val 4119114"/>
            <a:gd name="adj3" fmla="val 5750"/>
          </a:avLst>
        </a:prstGeom>
        <a:solidFill>
          <a:srgbClr val="A5A5A5">
            <a:hueOff val="2710599"/>
            <a:satOff val="100000"/>
            <a:lumOff val="-14706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27055E45-DBED-4022-9CF2-235F56468543}" type="pres">
      <dgm:prSet presAssocID="{E44DBFDD-4325-4685-9D70-CF850991AF23}" presName="Image1" presStyleLbl="fgImgPlace1" presStyleIdx="0" presStyleCnt="4" custScaleX="81075" custScaleY="77466" custLinFactNeighborX="-12945" custLinFactNeighborY="-6983"/>
      <dgm:spPr>
        <a:xfrm>
          <a:off x="5033587" y="32713"/>
          <a:ext cx="910387" cy="910197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F951FA34-80A4-4376-8FB4-08219C851D30}" type="pres">
      <dgm:prSet presAssocID="{E44DBFDD-4325-4685-9D70-CF850991AF23}" presName="Child1" presStyleLbl="revTx" presStyleIdx="0" presStyleCnt="4" custScaleX="129830" custScaleY="69924" custLinFactNeighborX="-4707" custLinFactNeighborY="-20246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</dgm:pt>
    <dgm:pt modelId="{B505D458-BFEC-4281-BF36-D90847C814D5}" type="pres">
      <dgm:prSet presAssocID="{CF94F0AB-B784-4A28-BC1B-4D25C6AA4B3F}" presName="Image2" presStyleCnt="0"/>
      <dgm:spPr/>
    </dgm:pt>
    <dgm:pt modelId="{82421ED5-9D4E-49CC-9696-42D9662785DA}" type="pres">
      <dgm:prSet presAssocID="{CF94F0AB-B784-4A28-BC1B-4D25C6AA4B3F}" presName="Image" presStyleLbl="fgImgPlace1" presStyleIdx="1" presStyleCnt="4" custScaleX="78322" custScaleY="78176" custLinFactNeighborX="-2162" custLinFactNeighborY="-7951"/>
      <dgm:spPr>
        <a:xfrm>
          <a:off x="5731536" y="863425"/>
          <a:ext cx="910387" cy="910197"/>
        </a:xfrm>
        <a:prstGeom prst="ellipse">
          <a:avLst/>
        </a:prstGeom>
        <a:blipFill>
          <a:blip xmlns:r="http://schemas.openxmlformats.org/officeDocument/2006/relationships" r:embed="rId2"/>
          <a:srcRect/>
          <a:stretch>
            <a:fillRect l="-17000" r="-17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E1233C24-D61A-426F-B9DB-CBF30DC1576E}" type="pres">
      <dgm:prSet presAssocID="{CF94F0AB-B784-4A28-BC1B-4D25C6AA4B3F}" presName="Child2" presStyleLbl="revTx" presStyleIdx="1" presStyleCnt="4" custScaleX="298544" custScaleY="97126" custLinFactNeighborX="-10432" custLinFactNeighborY="3317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</dgm:pt>
    <dgm:pt modelId="{0A3A8260-4820-4A89-8A26-8C6A5675AABB}" type="pres">
      <dgm:prSet presAssocID="{E4F29CB5-D024-4AC8-80C8-32FAD732AF40}" presName="Image3" presStyleCnt="0"/>
      <dgm:spPr/>
    </dgm:pt>
    <dgm:pt modelId="{337D72CA-0F24-489F-B893-D64E3933B297}" type="pres">
      <dgm:prSet presAssocID="{E4F29CB5-D024-4AC8-80C8-32FAD732AF40}" presName="Image" presStyleLbl="fgImgPlace1" presStyleIdx="2" presStyleCnt="4" custScaleX="74808" custScaleY="71765" custLinFactNeighborX="14950" custLinFactNeighborY="-28288"/>
      <dgm:spPr>
        <a:xfrm>
          <a:off x="5728044" y="2109755"/>
          <a:ext cx="910387" cy="910197"/>
        </a:xfrm>
        <a:prstGeom prst="ellipse">
          <a:avLst/>
        </a:prstGeom>
        <a:blipFill rotWithShape="1">
          <a:blip xmlns:r="http://schemas.openxmlformats.org/officeDocument/2006/relationships" r:embed="rId3"/>
          <a:srcRect/>
          <a:stretch>
            <a:fillRect l="-8000" r="-8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86628E85-5C09-413A-9C50-504674DC72E2}" type="pres">
      <dgm:prSet presAssocID="{E4F29CB5-D024-4AC8-80C8-32FAD732AF40}" presName="Child3" presStyleLbl="revTx" presStyleIdx="2" presStyleCnt="4" custScaleX="140282" custScaleY="35706" custLinFactNeighborX="3215" custLinFactNeighborY="-31239">
        <dgm:presLayoutVars>
          <dgm:chMax val="0"/>
          <dgm:chPref val="0"/>
          <dgm:bulletEnabled val="1"/>
        </dgm:presLayoutVars>
      </dgm:prSet>
      <dgm:spPr/>
    </dgm:pt>
    <dgm:pt modelId="{EAA8FD2F-DAB1-40E9-B146-A197DE444DB9}" type="pres">
      <dgm:prSet presAssocID="{1C02E863-8571-4862-BE74-B6C3A0347ECD}" presName="Image4" presStyleCnt="0"/>
      <dgm:spPr/>
    </dgm:pt>
    <dgm:pt modelId="{DD339A79-82B3-4535-B302-9B91117F8729}" type="pres">
      <dgm:prSet presAssocID="{1C02E863-8571-4862-BE74-B6C3A0347ECD}" presName="Image" presStyleLbl="fgImgPlace1" presStyleIdx="3" presStyleCnt="4" custScaleX="77408" custScaleY="75492" custLinFactNeighborX="12322" custLinFactNeighborY="-21956"/>
      <dgm:spPr>
        <a:xfrm>
          <a:off x="5015197" y="2986960"/>
          <a:ext cx="910387" cy="910197"/>
        </a:xfrm>
        <a:prstGeom prst="ellipse">
          <a:avLst/>
        </a:prstGeom>
        <a:blipFill>
          <a:blip xmlns:r="http://schemas.openxmlformats.org/officeDocument/2006/relationships" r:embed="rId4"/>
          <a:srcRect/>
          <a:stretch>
            <a:fillRect l="-51000" r="-51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A8292654-BC27-4F03-BE7E-AB1C9AEA9CBE}" type="pres">
      <dgm:prSet presAssocID="{1C02E863-8571-4862-BE74-B6C3A0347ECD}" presName="Child4" presStyleLbl="revTx" presStyleIdx="3" presStyleCnt="4" custScaleX="224572" custScaleY="55340" custLinFactNeighborX="45030" custLinFactNeighborY="-45707">
        <dgm:presLayoutVars>
          <dgm:chMax val="0"/>
          <dgm:chPref val="0"/>
          <dgm:bulletEnabled val="1"/>
        </dgm:presLayoutVars>
      </dgm:prSet>
      <dgm:spPr/>
    </dgm:pt>
  </dgm:ptLst>
  <dgm:cxnLst>
    <dgm:cxn modelId="{F7E02C18-739E-416E-8418-7BF722EFC691}" srcId="{5D825516-75FB-4CB6-8F3B-DB9100037779}" destId="{E44DBFDD-4325-4685-9D70-CF850991AF23}" srcOrd="0" destOrd="0" parTransId="{C804EBA2-618A-4F38-A8A6-87533C68AD34}" sibTransId="{71927FBF-7971-4715-865F-860B12C4AAF0}"/>
    <dgm:cxn modelId="{9446EF1F-640A-4C74-B50B-3D9756CEBE07}" type="presOf" srcId="{1C02E863-8571-4862-BE74-B6C3A0347ECD}" destId="{A8292654-BC27-4F03-BE7E-AB1C9AEA9CBE}" srcOrd="0" destOrd="0" presId="urn:microsoft.com/office/officeart/2011/layout/RadialPictureList"/>
    <dgm:cxn modelId="{B4355726-2394-4491-82BE-9D93A085D013}" srcId="{E6B517A5-FA11-422B-AF77-21C561796AA1}" destId="{0FD2E8C2-708D-4675-A422-5E8264B0070F}" srcOrd="1" destOrd="0" parTransId="{545D277F-43F3-4D8A-A027-E611DBF48711}" sibTransId="{815DC76C-A218-4C29-A257-750997C49A8D}"/>
    <dgm:cxn modelId="{94FDDD3F-0E3B-4B57-9833-B1ABABF5C9AC}" srcId="{5D825516-75FB-4CB6-8F3B-DB9100037779}" destId="{E4F29CB5-D024-4AC8-80C8-32FAD732AF40}" srcOrd="2" destOrd="0" parTransId="{19DBE44E-3DDD-4950-AE7F-4C140838442F}" sibTransId="{8A245691-90BD-430D-9948-1D02FA078FE0}"/>
    <dgm:cxn modelId="{655DB06F-1793-4853-8954-3BB68E40D098}" type="presOf" srcId="{5D825516-75FB-4CB6-8F3B-DB9100037779}" destId="{9E4EB7F6-CC58-4B61-8A4D-B680D5CF0FAD}" srcOrd="0" destOrd="0" presId="urn:microsoft.com/office/officeart/2011/layout/RadialPictureList"/>
    <dgm:cxn modelId="{CA4AC17A-53F3-4BFE-ABFD-612209A3B6EC}" type="presOf" srcId="{CF94F0AB-B784-4A28-BC1B-4D25C6AA4B3F}" destId="{E1233C24-D61A-426F-B9DB-CBF30DC1576E}" srcOrd="0" destOrd="0" presId="urn:microsoft.com/office/officeart/2011/layout/RadialPictureList"/>
    <dgm:cxn modelId="{B88E217E-02FD-43CD-A000-2EC09B8A3700}" srcId="{E6B517A5-FA11-422B-AF77-21C561796AA1}" destId="{5D825516-75FB-4CB6-8F3B-DB9100037779}" srcOrd="0" destOrd="0" parTransId="{175565EC-AE6A-416A-8B73-2D0CECBAC34E}" sibTransId="{2ADCF9F7-D703-4148-AD5B-309635A2D9CC}"/>
    <dgm:cxn modelId="{60D4CB99-E735-458D-B1EA-DD35F52AF468}" type="presOf" srcId="{E4F29CB5-D024-4AC8-80C8-32FAD732AF40}" destId="{86628E85-5C09-413A-9C50-504674DC72E2}" srcOrd="0" destOrd="0" presId="urn:microsoft.com/office/officeart/2011/layout/RadialPictureList"/>
    <dgm:cxn modelId="{3AAA009E-06CE-4667-A360-05A10DAE6F1D}" srcId="{5D825516-75FB-4CB6-8F3B-DB9100037779}" destId="{CF94F0AB-B784-4A28-BC1B-4D25C6AA4B3F}" srcOrd="1" destOrd="0" parTransId="{4ED16D41-854B-47E4-AC8C-83AE2A66BDE3}" sibTransId="{E082DE3D-51DD-4855-B0E0-F3EA1BD71D37}"/>
    <dgm:cxn modelId="{52E798D1-CAF6-4B10-8823-5205B84A69E2}" type="presOf" srcId="{E6B517A5-FA11-422B-AF77-21C561796AA1}" destId="{589C094A-218A-4615-A4AE-B2268EF0F9A7}" srcOrd="0" destOrd="0" presId="urn:microsoft.com/office/officeart/2011/layout/RadialPictureList"/>
    <dgm:cxn modelId="{F00616E1-D997-4905-8ADF-754DBA623C96}" type="presOf" srcId="{E44DBFDD-4325-4685-9D70-CF850991AF23}" destId="{F951FA34-80A4-4376-8FB4-08219C851D30}" srcOrd="0" destOrd="0" presId="urn:microsoft.com/office/officeart/2011/layout/RadialPictureList"/>
    <dgm:cxn modelId="{8AE2B6ED-C280-44D2-A13E-F0FDD0B55642}" srcId="{5D825516-75FB-4CB6-8F3B-DB9100037779}" destId="{1C02E863-8571-4862-BE74-B6C3A0347ECD}" srcOrd="3" destOrd="0" parTransId="{85E92E6B-112A-4A1E-AFC8-C440B89E4BFF}" sibTransId="{28D9FCA5-0BEB-4F47-B368-7C825F897189}"/>
    <dgm:cxn modelId="{85081ECF-839C-4D43-B70B-7E1E6860D2F0}" type="presParOf" srcId="{589C094A-218A-4615-A4AE-B2268EF0F9A7}" destId="{9E4EB7F6-CC58-4B61-8A4D-B680D5CF0FAD}" srcOrd="0" destOrd="0" presId="urn:microsoft.com/office/officeart/2011/layout/RadialPictureList"/>
    <dgm:cxn modelId="{66DB1336-7090-47FF-9F54-41DAEF84D5D9}" type="presParOf" srcId="{589C094A-218A-4615-A4AE-B2268EF0F9A7}" destId="{36FFEFB4-102C-468A-83C4-62A7EF9761D3}" srcOrd="1" destOrd="0" presId="urn:microsoft.com/office/officeart/2011/layout/RadialPictureList"/>
    <dgm:cxn modelId="{CE8F9A87-F3A0-4591-B91E-FBDC6B74DDFE}" type="presParOf" srcId="{589C094A-218A-4615-A4AE-B2268EF0F9A7}" destId="{27055E45-DBED-4022-9CF2-235F56468543}" srcOrd="2" destOrd="0" presId="urn:microsoft.com/office/officeart/2011/layout/RadialPictureList"/>
    <dgm:cxn modelId="{60127CB3-667C-4462-8FAA-FF98660575FC}" type="presParOf" srcId="{589C094A-218A-4615-A4AE-B2268EF0F9A7}" destId="{F951FA34-80A4-4376-8FB4-08219C851D30}" srcOrd="3" destOrd="0" presId="urn:microsoft.com/office/officeart/2011/layout/RadialPictureList"/>
    <dgm:cxn modelId="{63BEB488-1FFF-4F5A-B486-9E970F64E7C0}" type="presParOf" srcId="{589C094A-218A-4615-A4AE-B2268EF0F9A7}" destId="{B505D458-BFEC-4281-BF36-D90847C814D5}" srcOrd="4" destOrd="0" presId="urn:microsoft.com/office/officeart/2011/layout/RadialPictureList"/>
    <dgm:cxn modelId="{DE5E98F6-7F30-4701-8BCF-AB5399E3FDBE}" type="presParOf" srcId="{B505D458-BFEC-4281-BF36-D90847C814D5}" destId="{82421ED5-9D4E-49CC-9696-42D9662785DA}" srcOrd="0" destOrd="0" presId="urn:microsoft.com/office/officeart/2011/layout/RadialPictureList"/>
    <dgm:cxn modelId="{4FF74938-FC15-4946-8FAE-97B839B161DE}" type="presParOf" srcId="{589C094A-218A-4615-A4AE-B2268EF0F9A7}" destId="{E1233C24-D61A-426F-B9DB-CBF30DC1576E}" srcOrd="5" destOrd="0" presId="urn:microsoft.com/office/officeart/2011/layout/RadialPictureList"/>
    <dgm:cxn modelId="{41385BF6-5675-4BE5-8E32-DE5B833E427F}" type="presParOf" srcId="{589C094A-218A-4615-A4AE-B2268EF0F9A7}" destId="{0A3A8260-4820-4A89-8A26-8C6A5675AABB}" srcOrd="6" destOrd="0" presId="urn:microsoft.com/office/officeart/2011/layout/RadialPictureList"/>
    <dgm:cxn modelId="{519AC453-C1FC-4B8A-9FEC-3D312BDB1DA2}" type="presParOf" srcId="{0A3A8260-4820-4A89-8A26-8C6A5675AABB}" destId="{337D72CA-0F24-489F-B893-D64E3933B297}" srcOrd="0" destOrd="0" presId="urn:microsoft.com/office/officeart/2011/layout/RadialPictureList"/>
    <dgm:cxn modelId="{1C24A1FD-B990-4A5D-B09F-199089D1551F}" type="presParOf" srcId="{589C094A-218A-4615-A4AE-B2268EF0F9A7}" destId="{86628E85-5C09-413A-9C50-504674DC72E2}" srcOrd="7" destOrd="0" presId="urn:microsoft.com/office/officeart/2011/layout/RadialPictureList"/>
    <dgm:cxn modelId="{0512CEF8-76D6-404B-89F9-3DF9B48B6363}" type="presParOf" srcId="{589C094A-218A-4615-A4AE-B2268EF0F9A7}" destId="{EAA8FD2F-DAB1-40E9-B146-A197DE444DB9}" srcOrd="8" destOrd="0" presId="urn:microsoft.com/office/officeart/2011/layout/RadialPictureList"/>
    <dgm:cxn modelId="{38C643CE-F26C-4BF3-ADD5-E4ED0D2BEA3F}" type="presParOf" srcId="{EAA8FD2F-DAB1-40E9-B146-A197DE444DB9}" destId="{DD339A79-82B3-4535-B302-9B91117F8729}" srcOrd="0" destOrd="0" presId="urn:microsoft.com/office/officeart/2011/layout/RadialPictureList"/>
    <dgm:cxn modelId="{48AC4881-4822-4AAB-91BB-13DD80F98E60}" type="presParOf" srcId="{589C094A-218A-4615-A4AE-B2268EF0F9A7}" destId="{A8292654-BC27-4F03-BE7E-AB1C9AEA9CBE}" srcOrd="9" destOrd="0" presId="urn:microsoft.com/office/officeart/2011/layout/RadialPicture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6B517A5-FA11-422B-AF77-21C561796AA1}" type="doc">
      <dgm:prSet loTypeId="urn:microsoft.com/office/officeart/2011/layout/RadialPictureList" loCatId="officeonlin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5D825516-75FB-4CB6-8F3B-DB9100037779}">
      <dgm:prSet phldrT="[Text]" custT="1"/>
      <dgm:spPr>
        <a:xfrm>
          <a:off x="3447418" y="909650"/>
          <a:ext cx="2174538" cy="2106727"/>
        </a:xfrm>
        <a:prstGeom prst="ellipse">
          <a:avLst/>
        </a:prstGeom>
        <a:solidFill>
          <a:srgbClr val="A5A5A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r>
            <a:rPr lang="el-GR" sz="3000" b="1" dirty="0">
              <a:solidFill>
                <a:sysClr val="window" lastClr="FFFFFF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Α</a:t>
          </a:r>
          <a:r>
            <a:rPr lang="en-US" sz="3000" b="1" dirty="0">
              <a:solidFill>
                <a:sysClr val="window" lastClr="FFFFFF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.</a:t>
          </a:r>
          <a:r>
            <a:rPr lang="el-GR" sz="3000" b="1" dirty="0">
              <a:solidFill>
                <a:sysClr val="window" lastClr="FFFFFF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Σ.Α. 277.225 </a:t>
          </a:r>
          <a:r>
            <a:rPr lang="en-US" sz="3000" b="1" dirty="0">
              <a:solidFill>
                <a:sysClr val="window" lastClr="FFFFFF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tn</a:t>
          </a:r>
        </a:p>
      </dgm:t>
    </dgm:pt>
    <dgm:pt modelId="{175565EC-AE6A-416A-8B73-2D0CECBAC34E}" type="parTrans" cxnId="{B88E217E-02FD-43CD-A000-2EC09B8A3700}">
      <dgm:prSet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1600"/>
        </a:p>
      </dgm:t>
    </dgm:pt>
    <dgm:pt modelId="{2ADCF9F7-D703-4148-AD5B-309635A2D9CC}" type="sibTrans" cxnId="{B88E217E-02FD-43CD-A000-2EC09B8A3700}">
      <dgm:prSet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1600"/>
        </a:p>
      </dgm:t>
    </dgm:pt>
    <dgm:pt modelId="{CF94F0AB-B784-4A28-BC1B-4D25C6AA4B3F}">
      <dgm:prSet phldrT="[Text]" custT="1"/>
      <dgm:spPr>
        <a:xfrm>
          <a:off x="6649285" y="849488"/>
          <a:ext cx="1298007" cy="97145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marL="72000" algn="ctr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r>
            <a:rPr lang="en-US" sz="2400" b="1" kern="1200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4</a:t>
          </a:r>
          <a:r>
            <a:rPr lang="el-GR" sz="2400" b="1" kern="1200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2,8% </a:t>
          </a:r>
        </a:p>
        <a:p>
          <a:pPr marL="72000" algn="ctr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r>
            <a:rPr lang="el-GR" sz="2000" b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   Ανάκτηση ΔσΠ    </a:t>
          </a:r>
        </a:p>
        <a:p>
          <a:pPr marL="72000" algn="ctr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r>
            <a:rPr lang="el-GR" sz="2000" b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   χωριστών ρευμάτων</a:t>
          </a:r>
          <a:r>
            <a:rPr lang="en-US" sz="2000" b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</a:t>
          </a:r>
        </a:p>
        <a:p>
          <a:pPr marL="72000" algn="ctr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r>
            <a:rPr lang="el-GR" sz="2000" b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&amp; Β.Ε.Α.Σ.</a:t>
          </a:r>
          <a:endParaRPr lang="en-US" sz="2000" b="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</dgm:t>
    </dgm:pt>
    <dgm:pt modelId="{4ED16D41-854B-47E4-AC8C-83AE2A66BDE3}" type="parTrans" cxnId="{3AAA009E-06CE-4667-A360-05A10DAE6F1D}">
      <dgm:prSet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1600"/>
        </a:p>
      </dgm:t>
    </dgm:pt>
    <dgm:pt modelId="{E082DE3D-51DD-4855-B0E0-F3EA1BD71D37}" type="sibTrans" cxnId="{3AAA009E-06CE-4667-A360-05A10DAE6F1D}">
      <dgm:prSet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1600"/>
        </a:p>
      </dgm:t>
    </dgm:pt>
    <dgm:pt modelId="{1C02E863-8571-4862-BE74-B6C3A0347ECD}">
      <dgm:prSet phldrT="[Text]" custT="1"/>
      <dgm:spPr>
        <a:xfrm>
          <a:off x="6038823" y="3005591"/>
          <a:ext cx="1218672" cy="881086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marL="0" lvl="0" indent="0" algn="ctr" defTabSz="11557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en-US" sz="2400" b="1" kern="1200" dirty="0">
            <a:solidFill>
              <a:srgbClr val="333300"/>
            </a:solidFill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  <a:p>
          <a:pPr marL="0" lvl="0" indent="0" algn="ctr" defTabSz="11557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en-US" sz="2400" b="1" kern="1200" dirty="0">
            <a:solidFill>
              <a:srgbClr val="333300"/>
            </a:solidFill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  <a:p>
          <a:pPr marL="0" lvl="0" indent="0" algn="ctr" defTabSz="11557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en-US" sz="2400" b="1" kern="1200" dirty="0">
            <a:solidFill>
              <a:srgbClr val="333300"/>
            </a:solidFill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  <a:p>
          <a:pPr marL="0" lvl="0" indent="0" algn="ctr" defTabSz="11557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en-US" sz="2400" b="1" kern="1200" dirty="0">
            <a:solidFill>
              <a:srgbClr val="333300"/>
            </a:solidFill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  <a:p>
          <a:pPr marL="0" lvl="0" indent="0" algn="ctr" defTabSz="11557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en-US" sz="2400" b="1" kern="1200" dirty="0">
            <a:solidFill>
              <a:srgbClr val="333300"/>
            </a:solidFill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  <a:p>
          <a:pPr marL="0" lvl="0" indent="0" algn="ctr" defTabSz="11557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en-US" sz="2400" b="1" kern="1200" dirty="0">
            <a:solidFill>
              <a:srgbClr val="333300"/>
            </a:solidFill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  <a:p>
          <a:pPr marL="0" lvl="0" indent="0" algn="ctr" defTabSz="11557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el-GR" sz="2400" b="1" kern="1200" dirty="0">
            <a:solidFill>
              <a:srgbClr val="333300"/>
            </a:solidFill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  <a:p>
          <a:pPr marL="0" lvl="0" indent="0" algn="ctr" defTabSz="11557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b="1" kern="1200" dirty="0">
              <a:solidFill>
                <a:srgbClr val="333300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1</a:t>
          </a:r>
          <a:r>
            <a:rPr lang="el-GR" sz="2400" b="1" kern="1200" dirty="0">
              <a:solidFill>
                <a:srgbClr val="333300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4,7%</a:t>
          </a:r>
          <a:r>
            <a:rPr lang="en-US" sz="2400" b="1" kern="1200" dirty="0">
              <a:solidFill>
                <a:srgbClr val="333300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</a:t>
          </a:r>
          <a:r>
            <a:rPr lang="el-GR" sz="2400" b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ΔσΠ </a:t>
          </a:r>
          <a:r>
            <a:rPr lang="el-GR" sz="2000" b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(Βιοαπόβλητα &amp; απόβλητα κήπων, πάρκων)</a:t>
          </a:r>
          <a:endParaRPr lang="en-US" sz="2200" b="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  <a:p>
          <a:pPr marL="0" lvl="0" indent="0" algn="ctr" defTabSz="11557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en-US" sz="2200" b="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  <a:p>
          <a:pPr marL="0" lvl="0" indent="0" algn="l" defTabSz="11557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l-GR" sz="2400" b="1" kern="1200" dirty="0">
              <a:solidFill>
                <a:schemeClr val="accent5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3,7</a:t>
          </a:r>
          <a:r>
            <a:rPr lang="en-US" sz="2400" b="1" kern="1200" dirty="0">
              <a:solidFill>
                <a:schemeClr val="accent5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%</a:t>
          </a:r>
          <a:r>
            <a:rPr lang="el-GR" sz="2400" b="1" kern="1200" dirty="0">
              <a:solidFill>
                <a:schemeClr val="accent5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</a:t>
          </a:r>
          <a:r>
            <a:rPr lang="en-US" sz="2200" b="0" kern="1200" dirty="0">
              <a:solidFill>
                <a:schemeClr val="tx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SRF/RDF</a:t>
          </a:r>
          <a:r>
            <a:rPr lang="el-GR" sz="2200" b="0" kern="1200" dirty="0">
              <a:solidFill>
                <a:schemeClr val="tx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</a:t>
          </a:r>
        </a:p>
        <a:p>
          <a:pPr marL="0" lvl="0" indent="0" algn="l" defTabSz="11557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en-US" sz="2200" b="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  <a:p>
          <a:pPr marL="0" lvl="0" indent="0" algn="ctr" defTabSz="11557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en-US" sz="2200" b="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  <a:p>
          <a:pPr marL="0" lvl="0" indent="0" algn="ctr" defTabSz="11557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en-US" sz="2200" b="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  <a:p>
          <a:pPr marL="0" lvl="0" algn="ctr" defTabSz="97790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endParaRPr lang="en-US" sz="2400" b="1" kern="1200" dirty="0">
            <a:solidFill>
              <a:schemeClr val="accent5">
                <a:lumMod val="75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  <a:p>
          <a:pPr marL="0" lvl="0" algn="ctr" defTabSz="97790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endParaRPr lang="en-US" sz="2400" b="1" kern="1200" dirty="0">
            <a:solidFill>
              <a:schemeClr val="accent5">
                <a:lumMod val="75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</dgm:t>
    </dgm:pt>
    <dgm:pt modelId="{85E92E6B-112A-4A1E-AFC8-C440B89E4BFF}" type="parTrans" cxnId="{8AE2B6ED-C280-44D2-A13E-F0FDD0B55642}">
      <dgm:prSet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1600"/>
        </a:p>
      </dgm:t>
    </dgm:pt>
    <dgm:pt modelId="{28D9FCA5-0BEB-4F47-B368-7C825F897189}" type="sibTrans" cxnId="{8AE2B6ED-C280-44D2-A13E-F0FDD0B55642}">
      <dgm:prSet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1600"/>
        </a:p>
      </dgm:t>
    </dgm:pt>
    <dgm:pt modelId="{E4F29CB5-D024-4AC8-80C8-32FAD732AF40}">
      <dgm:prSet phldrT="[Text]" custT="1"/>
      <dgm:spPr>
        <a:xfrm>
          <a:off x="6708768" y="2124505"/>
          <a:ext cx="1218672" cy="881086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marL="72000" algn="l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r>
            <a:rPr lang="el-GR" sz="2400" b="1" kern="12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9,8</a:t>
          </a:r>
          <a:r>
            <a:rPr lang="en-US" sz="2400" b="1" kern="12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%</a:t>
          </a:r>
          <a:r>
            <a:rPr lang="en-US" sz="2200" b="1" kern="12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</a:t>
          </a:r>
          <a:r>
            <a:rPr lang="en-US" sz="2200" b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CLO</a:t>
          </a:r>
        </a:p>
      </dgm:t>
    </dgm:pt>
    <dgm:pt modelId="{19DBE44E-3DDD-4950-AE7F-4C140838442F}" type="parTrans" cxnId="{94FDDD3F-0E3B-4B57-9833-B1ABABF5C9AC}">
      <dgm:prSet/>
      <dgm:spPr/>
      <dgm:t>
        <a:bodyPr/>
        <a:lstStyle/>
        <a:p>
          <a:endParaRPr lang="en-US" sz="1600"/>
        </a:p>
      </dgm:t>
    </dgm:pt>
    <dgm:pt modelId="{8A245691-90BD-430D-9948-1D02FA078FE0}" type="sibTrans" cxnId="{94FDDD3F-0E3B-4B57-9833-B1ABABF5C9AC}">
      <dgm:prSet/>
      <dgm:spPr/>
      <dgm:t>
        <a:bodyPr/>
        <a:lstStyle/>
        <a:p>
          <a:endParaRPr lang="en-US" sz="1600"/>
        </a:p>
      </dgm:t>
    </dgm:pt>
    <dgm:pt modelId="{BD3F4CC8-CFC8-4E67-A20D-9ADAF517C03F}">
      <dgm:prSet phldrT="[Text]" custScaleX="196267" custScaleY="63208" custLinFactNeighborX="1503" custLinFactNeighborY="-31735"/>
      <dgm:spPr>
        <a:xfrm>
          <a:off x="6708768" y="2124505"/>
          <a:ext cx="1218672" cy="881086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endParaRPr lang="el-GR"/>
        </a:p>
      </dgm:t>
    </dgm:pt>
    <dgm:pt modelId="{51A5E683-B2A6-4EB1-AD62-CF201F0EF82D}" type="parTrans" cxnId="{97D8CE17-5B29-465D-83D8-2228A9DAF774}">
      <dgm:prSet/>
      <dgm:spPr/>
      <dgm:t>
        <a:bodyPr/>
        <a:lstStyle/>
        <a:p>
          <a:endParaRPr lang="el-GR"/>
        </a:p>
      </dgm:t>
    </dgm:pt>
    <dgm:pt modelId="{F799BC0A-AE57-4C57-802A-4B72C0AF6765}" type="sibTrans" cxnId="{97D8CE17-5B29-465D-83D8-2228A9DAF774}">
      <dgm:prSet/>
      <dgm:spPr/>
      <dgm:t>
        <a:bodyPr/>
        <a:lstStyle/>
        <a:p>
          <a:endParaRPr lang="el-GR"/>
        </a:p>
      </dgm:t>
    </dgm:pt>
    <dgm:pt modelId="{909605D1-F447-413D-A5FA-53BDC1853D06}">
      <dgm:prSet/>
      <dgm:spPr/>
      <dgm:t>
        <a:bodyPr/>
        <a:lstStyle/>
        <a:p>
          <a:endParaRPr lang="el-GR"/>
        </a:p>
      </dgm:t>
    </dgm:pt>
    <dgm:pt modelId="{D61C270D-A17E-4930-9D97-36AA48BFB481}" type="parTrans" cxnId="{AC32E15B-EA80-4662-8930-A450DEB99BDF}">
      <dgm:prSet/>
      <dgm:spPr/>
      <dgm:t>
        <a:bodyPr/>
        <a:lstStyle/>
        <a:p>
          <a:endParaRPr lang="el-GR"/>
        </a:p>
      </dgm:t>
    </dgm:pt>
    <dgm:pt modelId="{B27608EC-CC9F-46CF-9166-A0C58A3DFAD9}" type="sibTrans" cxnId="{AC32E15B-EA80-4662-8930-A450DEB99BDF}">
      <dgm:prSet/>
      <dgm:spPr/>
      <dgm:t>
        <a:bodyPr/>
        <a:lstStyle/>
        <a:p>
          <a:endParaRPr lang="el-GR"/>
        </a:p>
      </dgm:t>
    </dgm:pt>
    <dgm:pt modelId="{EA635514-769C-4754-B9AD-3BDFB2118EFB}">
      <dgm:prSet/>
      <dgm:spPr/>
      <dgm:t>
        <a:bodyPr/>
        <a:lstStyle/>
        <a:p>
          <a:endParaRPr lang="el-GR"/>
        </a:p>
      </dgm:t>
    </dgm:pt>
    <dgm:pt modelId="{AD1E8927-AA45-4EBF-9628-2CEBE3C0F292}" type="parTrans" cxnId="{06AC6770-B20F-4D5D-9B57-8959C9B42D44}">
      <dgm:prSet/>
      <dgm:spPr/>
      <dgm:t>
        <a:bodyPr/>
        <a:lstStyle/>
        <a:p>
          <a:endParaRPr lang="el-GR"/>
        </a:p>
      </dgm:t>
    </dgm:pt>
    <dgm:pt modelId="{8CFF5D5D-FE3B-4E39-B039-83F794D5DB6E}" type="sibTrans" cxnId="{06AC6770-B20F-4D5D-9B57-8959C9B42D44}">
      <dgm:prSet/>
      <dgm:spPr/>
      <dgm:t>
        <a:bodyPr/>
        <a:lstStyle/>
        <a:p>
          <a:endParaRPr lang="el-GR"/>
        </a:p>
      </dgm:t>
    </dgm:pt>
    <dgm:pt modelId="{E44DBFDD-4325-4685-9D70-CF850991AF23}">
      <dgm:prSet phldrT="[Text]" custT="1"/>
      <dgm:spPr>
        <a:xfrm>
          <a:off x="6213897" y="67440"/>
          <a:ext cx="1582201" cy="698921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r>
            <a:rPr lang="en-US" sz="24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           </a:t>
          </a:r>
          <a:endParaRPr lang="el-GR" sz="24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r>
            <a:rPr lang="el-GR" sz="24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26,3 % </a:t>
          </a:r>
          <a:r>
            <a:rPr lang="el-GR" sz="24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&gt;10% </a:t>
          </a:r>
          <a:r>
            <a:rPr lang="el-GR" sz="24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</a:t>
          </a:r>
          <a:r>
            <a:rPr lang="en-US" sz="24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 </a:t>
          </a:r>
        </a:p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r>
            <a:rPr lang="en-US" sz="2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</a:t>
          </a:r>
          <a:r>
            <a:rPr lang="el-GR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Υγειονομική Ταφή</a:t>
          </a:r>
          <a:endParaRPr lang="en-US" sz="2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</dgm:t>
    </dgm:pt>
    <dgm:pt modelId="{71927FBF-7971-4715-865F-860B12C4AAF0}" type="sibTrans" cxnId="{F7E02C18-739E-416E-8418-7BF722EFC691}">
      <dgm:prSet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1600"/>
        </a:p>
      </dgm:t>
    </dgm:pt>
    <dgm:pt modelId="{C804EBA2-618A-4F38-A8A6-87533C68AD34}" type="parTrans" cxnId="{F7E02C18-739E-416E-8418-7BF722EFC691}">
      <dgm:prSet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1600"/>
        </a:p>
      </dgm:t>
    </dgm:pt>
    <dgm:pt modelId="{C87FC653-0509-49EE-AF56-9E73AA1229DB}">
      <dgm:prSet/>
      <dgm:spPr/>
      <dgm:t>
        <a:bodyPr/>
        <a:lstStyle/>
        <a:p>
          <a:endParaRPr lang="el-GR"/>
        </a:p>
      </dgm:t>
    </dgm:pt>
    <dgm:pt modelId="{32CECCB9-F3FE-4CA9-B5D8-8D7D7149D87C}" type="parTrans" cxnId="{85DD7042-378E-43BE-8F22-C4CA8E8FFA15}">
      <dgm:prSet/>
      <dgm:spPr/>
      <dgm:t>
        <a:bodyPr/>
        <a:lstStyle/>
        <a:p>
          <a:endParaRPr lang="el-GR"/>
        </a:p>
      </dgm:t>
    </dgm:pt>
    <dgm:pt modelId="{851AEDB6-A758-4209-AD85-8D2950CABEE0}" type="sibTrans" cxnId="{85DD7042-378E-43BE-8F22-C4CA8E8FFA15}">
      <dgm:prSet/>
      <dgm:spPr/>
      <dgm:t>
        <a:bodyPr/>
        <a:lstStyle/>
        <a:p>
          <a:endParaRPr lang="el-GR"/>
        </a:p>
      </dgm:t>
    </dgm:pt>
    <dgm:pt modelId="{589C094A-218A-4615-A4AE-B2268EF0F9A7}" type="pres">
      <dgm:prSet presAssocID="{E6B517A5-FA11-422B-AF77-21C561796AA1}" presName="Name0" presStyleCnt="0">
        <dgm:presLayoutVars>
          <dgm:chMax val="1"/>
          <dgm:chPref val="1"/>
          <dgm:dir/>
          <dgm:resizeHandles/>
        </dgm:presLayoutVars>
      </dgm:prSet>
      <dgm:spPr/>
    </dgm:pt>
    <dgm:pt modelId="{9E4EB7F6-CC58-4B61-8A4D-B680D5CF0FAD}" type="pres">
      <dgm:prSet presAssocID="{5D825516-75FB-4CB6-8F3B-DB9100037779}" presName="Parent" presStyleLbl="node1" presStyleIdx="0" presStyleCnt="2" custScaleX="146707" custScaleY="146269" custLinFactNeighborX="-6619" custLinFactNeighborY="-1283">
        <dgm:presLayoutVars>
          <dgm:chMax val="4"/>
          <dgm:chPref val="3"/>
        </dgm:presLayoutVars>
      </dgm:prSet>
      <dgm:spPr>
        <a:prstGeom prst="ellipse">
          <a:avLst/>
        </a:prstGeom>
      </dgm:spPr>
    </dgm:pt>
    <dgm:pt modelId="{36FFEFB4-102C-468A-83C4-62A7EF9761D3}" type="pres">
      <dgm:prSet presAssocID="{E44DBFDD-4325-4685-9D70-CF850991AF23}" presName="Accent" presStyleLbl="node1" presStyleIdx="1" presStyleCnt="2" custScaleY="112269" custLinFactNeighborX="3062" custLinFactNeighborY="4807"/>
      <dgm:spPr>
        <a:xfrm>
          <a:off x="2939016" y="-63147"/>
          <a:ext cx="3424553" cy="4007732"/>
        </a:xfrm>
        <a:prstGeom prst="blockArc">
          <a:avLst>
            <a:gd name="adj1" fmla="val 17527788"/>
            <a:gd name="adj2" fmla="val 4119114"/>
            <a:gd name="adj3" fmla="val 5750"/>
          </a:avLst>
        </a:prstGeom>
        <a:solidFill>
          <a:srgbClr val="A5A5A5">
            <a:hueOff val="2710599"/>
            <a:satOff val="100000"/>
            <a:lumOff val="-14706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27055E45-DBED-4022-9CF2-235F56468543}" type="pres">
      <dgm:prSet presAssocID="{E44DBFDD-4325-4685-9D70-CF850991AF23}" presName="Image1" presStyleLbl="fgImgPlace1" presStyleIdx="0" presStyleCnt="4" custScaleX="88428" custScaleY="85338" custLinFactNeighborX="-14540" custLinFactNeighborY="-719"/>
      <dgm:spPr>
        <a:xfrm>
          <a:off x="5033587" y="32713"/>
          <a:ext cx="910387" cy="910197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F951FA34-80A4-4376-8FB4-08219C851D30}" type="pres">
      <dgm:prSet presAssocID="{E44DBFDD-4325-4685-9D70-CF850991AF23}" presName="Child1" presStyleLbl="revTx" presStyleIdx="0" presStyleCnt="4" custScaleX="170403" custScaleY="93972" custLinFactNeighborX="13945" custLinFactNeighborY="-11645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</dgm:pt>
    <dgm:pt modelId="{B505D458-BFEC-4281-BF36-D90847C814D5}" type="pres">
      <dgm:prSet presAssocID="{CF94F0AB-B784-4A28-BC1B-4D25C6AA4B3F}" presName="Image2" presStyleCnt="0"/>
      <dgm:spPr/>
    </dgm:pt>
    <dgm:pt modelId="{82421ED5-9D4E-49CC-9696-42D9662785DA}" type="pres">
      <dgm:prSet presAssocID="{CF94F0AB-B784-4A28-BC1B-4D25C6AA4B3F}" presName="Image" presStyleLbl="fgImgPlace1" presStyleIdx="1" presStyleCnt="4" custScaleX="81833" custScaleY="80448" custLinFactNeighborX="-5498" custLinFactNeighborY="-1527"/>
      <dgm:spPr>
        <a:xfrm>
          <a:off x="5731536" y="863425"/>
          <a:ext cx="910387" cy="910197"/>
        </a:xfrm>
        <a:prstGeom prst="ellipse">
          <a:avLst/>
        </a:prstGeom>
        <a:blipFill>
          <a:blip xmlns:r="http://schemas.openxmlformats.org/officeDocument/2006/relationships" r:embed="rId2"/>
          <a:srcRect/>
          <a:stretch>
            <a:fillRect l="-17000" r="-17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E1233C24-D61A-426F-B9DB-CBF30DC1576E}" type="pres">
      <dgm:prSet presAssocID="{CF94F0AB-B784-4A28-BC1B-4D25C6AA4B3F}" presName="Child2" presStyleLbl="revTx" presStyleIdx="1" presStyleCnt="4" custScaleX="146323" custScaleY="134060" custLinFactNeighborX="-19529" custLinFactNeighborY="6647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</dgm:pt>
    <dgm:pt modelId="{0A3A8260-4820-4A89-8A26-8C6A5675AABB}" type="pres">
      <dgm:prSet presAssocID="{E4F29CB5-D024-4AC8-80C8-32FAD732AF40}" presName="Image3" presStyleCnt="0"/>
      <dgm:spPr/>
    </dgm:pt>
    <dgm:pt modelId="{337D72CA-0F24-489F-B893-D64E3933B297}" type="pres">
      <dgm:prSet presAssocID="{E4F29CB5-D024-4AC8-80C8-32FAD732AF40}" presName="Image" presStyleLbl="fgImgPlace1" presStyleIdx="2" presStyleCnt="4" custScaleX="84205" custScaleY="86081" custLinFactNeighborX="-5913" custLinFactNeighborY="-29768"/>
      <dgm:spPr>
        <a:xfrm>
          <a:off x="5728044" y="2109755"/>
          <a:ext cx="910387" cy="910197"/>
        </a:xfrm>
        <a:prstGeom prst="ellipse">
          <a:avLst/>
        </a:prstGeom>
        <a:blipFill rotWithShape="1">
          <a:blip xmlns:r="http://schemas.openxmlformats.org/officeDocument/2006/relationships" r:embed="rId3"/>
          <a:srcRect/>
          <a:stretch>
            <a:fillRect l="-8000" r="-8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86628E85-5C09-413A-9C50-504674DC72E2}" type="pres">
      <dgm:prSet presAssocID="{E4F29CB5-D024-4AC8-80C8-32FAD732AF40}" presName="Child3" presStyleLbl="revTx" presStyleIdx="2" presStyleCnt="4" custScaleX="136512" custScaleY="51236" custLinFactNeighborX="1503" custLinFactNeighborY="-31735">
        <dgm:presLayoutVars>
          <dgm:chMax val="0"/>
          <dgm:chPref val="0"/>
          <dgm:bulletEnabled val="1"/>
        </dgm:presLayoutVars>
      </dgm:prSet>
      <dgm:spPr/>
    </dgm:pt>
    <dgm:pt modelId="{EAA8FD2F-DAB1-40E9-B146-A197DE444DB9}" type="pres">
      <dgm:prSet presAssocID="{1C02E863-8571-4862-BE74-B6C3A0347ECD}" presName="Image4" presStyleCnt="0"/>
      <dgm:spPr/>
    </dgm:pt>
    <dgm:pt modelId="{DD339A79-82B3-4535-B302-9B91117F8729}" type="pres">
      <dgm:prSet presAssocID="{1C02E863-8571-4862-BE74-B6C3A0347ECD}" presName="Image" presStyleLbl="fgImgPlace1" presStyleIdx="3" presStyleCnt="4" custScaleX="85381" custScaleY="85229" custLinFactNeighborX="36489" custLinFactNeighborY="-29277"/>
      <dgm:spPr>
        <a:xfrm>
          <a:off x="5015197" y="2986960"/>
          <a:ext cx="910387" cy="910197"/>
        </a:xfrm>
        <a:prstGeom prst="ellipse">
          <a:avLst/>
        </a:prstGeom>
        <a:blipFill>
          <a:blip xmlns:r="http://schemas.openxmlformats.org/officeDocument/2006/relationships" r:embed="rId4"/>
          <a:srcRect/>
          <a:stretch>
            <a:fillRect l="-51000" r="-51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A8292654-BC27-4F03-BE7E-AB1C9AEA9CBE}" type="pres">
      <dgm:prSet presAssocID="{1C02E863-8571-4862-BE74-B6C3A0347ECD}" presName="Child4" presStyleLbl="revTx" presStyleIdx="3" presStyleCnt="4" custScaleX="134220" custScaleY="135245" custLinFactNeighborX="41784" custLinFactNeighborY="-29364">
        <dgm:presLayoutVars>
          <dgm:chMax val="0"/>
          <dgm:chPref val="0"/>
          <dgm:bulletEnabled val="1"/>
        </dgm:presLayoutVars>
      </dgm:prSet>
      <dgm:spPr/>
    </dgm:pt>
  </dgm:ptLst>
  <dgm:cxnLst>
    <dgm:cxn modelId="{97D8CE17-5B29-465D-83D8-2228A9DAF774}" srcId="{E6B517A5-FA11-422B-AF77-21C561796AA1}" destId="{BD3F4CC8-CFC8-4E67-A20D-9ADAF517C03F}" srcOrd="1" destOrd="0" parTransId="{51A5E683-B2A6-4EB1-AD62-CF201F0EF82D}" sibTransId="{F799BC0A-AE57-4C57-802A-4B72C0AF6765}"/>
    <dgm:cxn modelId="{F7E02C18-739E-416E-8418-7BF722EFC691}" srcId="{5D825516-75FB-4CB6-8F3B-DB9100037779}" destId="{E44DBFDD-4325-4685-9D70-CF850991AF23}" srcOrd="0" destOrd="0" parTransId="{C804EBA2-618A-4F38-A8A6-87533C68AD34}" sibTransId="{71927FBF-7971-4715-865F-860B12C4AAF0}"/>
    <dgm:cxn modelId="{9446EF1F-640A-4C74-B50B-3D9756CEBE07}" type="presOf" srcId="{1C02E863-8571-4862-BE74-B6C3A0347ECD}" destId="{A8292654-BC27-4F03-BE7E-AB1C9AEA9CBE}" srcOrd="0" destOrd="0" presId="urn:microsoft.com/office/officeart/2011/layout/RadialPictureList"/>
    <dgm:cxn modelId="{94FDDD3F-0E3B-4B57-9833-B1ABABF5C9AC}" srcId="{5D825516-75FB-4CB6-8F3B-DB9100037779}" destId="{E4F29CB5-D024-4AC8-80C8-32FAD732AF40}" srcOrd="2" destOrd="0" parTransId="{19DBE44E-3DDD-4950-AE7F-4C140838442F}" sibTransId="{8A245691-90BD-430D-9948-1D02FA078FE0}"/>
    <dgm:cxn modelId="{AC32E15B-EA80-4662-8930-A450DEB99BDF}" srcId="{E6B517A5-FA11-422B-AF77-21C561796AA1}" destId="{909605D1-F447-413D-A5FA-53BDC1853D06}" srcOrd="2" destOrd="0" parTransId="{D61C270D-A17E-4930-9D97-36AA48BFB481}" sibTransId="{B27608EC-CC9F-46CF-9166-A0C58A3DFAD9}"/>
    <dgm:cxn modelId="{85DD7042-378E-43BE-8F22-C4CA8E8FFA15}" srcId="{E6B517A5-FA11-422B-AF77-21C561796AA1}" destId="{C87FC653-0509-49EE-AF56-9E73AA1229DB}" srcOrd="4" destOrd="0" parTransId="{32CECCB9-F3FE-4CA9-B5D8-8D7D7149D87C}" sibTransId="{851AEDB6-A758-4209-AD85-8D2950CABEE0}"/>
    <dgm:cxn modelId="{655DB06F-1793-4853-8954-3BB68E40D098}" type="presOf" srcId="{5D825516-75FB-4CB6-8F3B-DB9100037779}" destId="{9E4EB7F6-CC58-4B61-8A4D-B680D5CF0FAD}" srcOrd="0" destOrd="0" presId="urn:microsoft.com/office/officeart/2011/layout/RadialPictureList"/>
    <dgm:cxn modelId="{06AC6770-B20F-4D5D-9B57-8959C9B42D44}" srcId="{E6B517A5-FA11-422B-AF77-21C561796AA1}" destId="{EA635514-769C-4754-B9AD-3BDFB2118EFB}" srcOrd="3" destOrd="0" parTransId="{AD1E8927-AA45-4EBF-9628-2CEBE3C0F292}" sibTransId="{8CFF5D5D-FE3B-4E39-B039-83F794D5DB6E}"/>
    <dgm:cxn modelId="{CA4AC17A-53F3-4BFE-ABFD-612209A3B6EC}" type="presOf" srcId="{CF94F0AB-B784-4A28-BC1B-4D25C6AA4B3F}" destId="{E1233C24-D61A-426F-B9DB-CBF30DC1576E}" srcOrd="0" destOrd="0" presId="urn:microsoft.com/office/officeart/2011/layout/RadialPictureList"/>
    <dgm:cxn modelId="{B88E217E-02FD-43CD-A000-2EC09B8A3700}" srcId="{E6B517A5-FA11-422B-AF77-21C561796AA1}" destId="{5D825516-75FB-4CB6-8F3B-DB9100037779}" srcOrd="0" destOrd="0" parTransId="{175565EC-AE6A-416A-8B73-2D0CECBAC34E}" sibTransId="{2ADCF9F7-D703-4148-AD5B-309635A2D9CC}"/>
    <dgm:cxn modelId="{60D4CB99-E735-458D-B1EA-DD35F52AF468}" type="presOf" srcId="{E4F29CB5-D024-4AC8-80C8-32FAD732AF40}" destId="{86628E85-5C09-413A-9C50-504674DC72E2}" srcOrd="0" destOrd="0" presId="urn:microsoft.com/office/officeart/2011/layout/RadialPictureList"/>
    <dgm:cxn modelId="{3AAA009E-06CE-4667-A360-05A10DAE6F1D}" srcId="{5D825516-75FB-4CB6-8F3B-DB9100037779}" destId="{CF94F0AB-B784-4A28-BC1B-4D25C6AA4B3F}" srcOrd="1" destOrd="0" parTransId="{4ED16D41-854B-47E4-AC8C-83AE2A66BDE3}" sibTransId="{E082DE3D-51DD-4855-B0E0-F3EA1BD71D37}"/>
    <dgm:cxn modelId="{52E798D1-CAF6-4B10-8823-5205B84A69E2}" type="presOf" srcId="{E6B517A5-FA11-422B-AF77-21C561796AA1}" destId="{589C094A-218A-4615-A4AE-B2268EF0F9A7}" srcOrd="0" destOrd="0" presId="urn:microsoft.com/office/officeart/2011/layout/RadialPictureList"/>
    <dgm:cxn modelId="{F00616E1-D997-4905-8ADF-754DBA623C96}" type="presOf" srcId="{E44DBFDD-4325-4685-9D70-CF850991AF23}" destId="{F951FA34-80A4-4376-8FB4-08219C851D30}" srcOrd="0" destOrd="0" presId="urn:microsoft.com/office/officeart/2011/layout/RadialPictureList"/>
    <dgm:cxn modelId="{8AE2B6ED-C280-44D2-A13E-F0FDD0B55642}" srcId="{5D825516-75FB-4CB6-8F3B-DB9100037779}" destId="{1C02E863-8571-4862-BE74-B6C3A0347ECD}" srcOrd="3" destOrd="0" parTransId="{85E92E6B-112A-4A1E-AFC8-C440B89E4BFF}" sibTransId="{28D9FCA5-0BEB-4F47-B368-7C825F897189}"/>
    <dgm:cxn modelId="{85081ECF-839C-4D43-B70B-7E1E6860D2F0}" type="presParOf" srcId="{589C094A-218A-4615-A4AE-B2268EF0F9A7}" destId="{9E4EB7F6-CC58-4B61-8A4D-B680D5CF0FAD}" srcOrd="0" destOrd="0" presId="urn:microsoft.com/office/officeart/2011/layout/RadialPictureList"/>
    <dgm:cxn modelId="{66DB1336-7090-47FF-9F54-41DAEF84D5D9}" type="presParOf" srcId="{589C094A-218A-4615-A4AE-B2268EF0F9A7}" destId="{36FFEFB4-102C-468A-83C4-62A7EF9761D3}" srcOrd="1" destOrd="0" presId="urn:microsoft.com/office/officeart/2011/layout/RadialPictureList"/>
    <dgm:cxn modelId="{CE8F9A87-F3A0-4591-B91E-FBDC6B74DDFE}" type="presParOf" srcId="{589C094A-218A-4615-A4AE-B2268EF0F9A7}" destId="{27055E45-DBED-4022-9CF2-235F56468543}" srcOrd="2" destOrd="0" presId="urn:microsoft.com/office/officeart/2011/layout/RadialPictureList"/>
    <dgm:cxn modelId="{60127CB3-667C-4462-8FAA-FF98660575FC}" type="presParOf" srcId="{589C094A-218A-4615-A4AE-B2268EF0F9A7}" destId="{F951FA34-80A4-4376-8FB4-08219C851D30}" srcOrd="3" destOrd="0" presId="urn:microsoft.com/office/officeart/2011/layout/RadialPictureList"/>
    <dgm:cxn modelId="{63BEB488-1FFF-4F5A-B486-9E970F64E7C0}" type="presParOf" srcId="{589C094A-218A-4615-A4AE-B2268EF0F9A7}" destId="{B505D458-BFEC-4281-BF36-D90847C814D5}" srcOrd="4" destOrd="0" presId="urn:microsoft.com/office/officeart/2011/layout/RadialPictureList"/>
    <dgm:cxn modelId="{DE5E98F6-7F30-4701-8BCF-AB5399E3FDBE}" type="presParOf" srcId="{B505D458-BFEC-4281-BF36-D90847C814D5}" destId="{82421ED5-9D4E-49CC-9696-42D9662785DA}" srcOrd="0" destOrd="0" presId="urn:microsoft.com/office/officeart/2011/layout/RadialPictureList"/>
    <dgm:cxn modelId="{4FF74938-FC15-4946-8FAE-97B839B161DE}" type="presParOf" srcId="{589C094A-218A-4615-A4AE-B2268EF0F9A7}" destId="{E1233C24-D61A-426F-B9DB-CBF30DC1576E}" srcOrd="5" destOrd="0" presId="urn:microsoft.com/office/officeart/2011/layout/RadialPictureList"/>
    <dgm:cxn modelId="{41385BF6-5675-4BE5-8E32-DE5B833E427F}" type="presParOf" srcId="{589C094A-218A-4615-A4AE-B2268EF0F9A7}" destId="{0A3A8260-4820-4A89-8A26-8C6A5675AABB}" srcOrd="6" destOrd="0" presId="urn:microsoft.com/office/officeart/2011/layout/RadialPictureList"/>
    <dgm:cxn modelId="{519AC453-C1FC-4B8A-9FEC-3D312BDB1DA2}" type="presParOf" srcId="{0A3A8260-4820-4A89-8A26-8C6A5675AABB}" destId="{337D72CA-0F24-489F-B893-D64E3933B297}" srcOrd="0" destOrd="0" presId="urn:microsoft.com/office/officeart/2011/layout/RadialPictureList"/>
    <dgm:cxn modelId="{1C24A1FD-B990-4A5D-B09F-199089D1551F}" type="presParOf" srcId="{589C094A-218A-4615-A4AE-B2268EF0F9A7}" destId="{86628E85-5C09-413A-9C50-504674DC72E2}" srcOrd="7" destOrd="0" presId="urn:microsoft.com/office/officeart/2011/layout/RadialPictureList"/>
    <dgm:cxn modelId="{0512CEF8-76D6-404B-89F9-3DF9B48B6363}" type="presParOf" srcId="{589C094A-218A-4615-A4AE-B2268EF0F9A7}" destId="{EAA8FD2F-DAB1-40E9-B146-A197DE444DB9}" srcOrd="8" destOrd="0" presId="urn:microsoft.com/office/officeart/2011/layout/RadialPictureList"/>
    <dgm:cxn modelId="{38C643CE-F26C-4BF3-ADD5-E4ED0D2BEA3F}" type="presParOf" srcId="{EAA8FD2F-DAB1-40E9-B146-A197DE444DB9}" destId="{DD339A79-82B3-4535-B302-9B91117F8729}" srcOrd="0" destOrd="0" presId="urn:microsoft.com/office/officeart/2011/layout/RadialPictureList"/>
    <dgm:cxn modelId="{48AC4881-4822-4AAB-91BB-13DD80F98E60}" type="presParOf" srcId="{589C094A-218A-4615-A4AE-B2268EF0F9A7}" destId="{A8292654-BC27-4F03-BE7E-AB1C9AEA9CBE}" srcOrd="9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23A1A6-F965-4B68-B9A5-48BC0E26AC19}">
      <dsp:nvSpPr>
        <dsp:cNvPr id="0" name=""/>
        <dsp:cNvSpPr/>
      </dsp:nvSpPr>
      <dsp:spPr>
        <a:xfrm>
          <a:off x="496897" y="350064"/>
          <a:ext cx="2868914" cy="2857313"/>
        </a:xfrm>
        <a:prstGeom prst="blockArc">
          <a:avLst>
            <a:gd name="adj1" fmla="val 10800000"/>
            <a:gd name="adj2" fmla="val 16200000"/>
            <a:gd name="adj3" fmla="val 4639"/>
          </a:avLst>
        </a:prstGeom>
        <a:solidFill>
          <a:srgbClr val="5B9BD5">
            <a:hueOff val="-6758543"/>
            <a:satOff val="-17419"/>
            <a:lumOff val="-11765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B327F5-FEBA-4CD3-A135-E3460B11C8D8}">
      <dsp:nvSpPr>
        <dsp:cNvPr id="0" name=""/>
        <dsp:cNvSpPr/>
      </dsp:nvSpPr>
      <dsp:spPr>
        <a:xfrm>
          <a:off x="502698" y="350064"/>
          <a:ext cx="2857313" cy="2857313"/>
        </a:xfrm>
        <a:prstGeom prst="blockArc">
          <a:avLst>
            <a:gd name="adj1" fmla="val 5400000"/>
            <a:gd name="adj2" fmla="val 10800000"/>
            <a:gd name="adj3" fmla="val 4639"/>
          </a:avLst>
        </a:prstGeom>
        <a:solidFill>
          <a:srgbClr val="5B9BD5">
            <a:hueOff val="-4505695"/>
            <a:satOff val="-11613"/>
            <a:lumOff val="-7843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CB463E-F033-4F4E-B388-80FAD9998E97}">
      <dsp:nvSpPr>
        <dsp:cNvPr id="0" name=""/>
        <dsp:cNvSpPr/>
      </dsp:nvSpPr>
      <dsp:spPr>
        <a:xfrm>
          <a:off x="502698" y="350064"/>
          <a:ext cx="2857313" cy="2857313"/>
        </a:xfrm>
        <a:prstGeom prst="blockArc">
          <a:avLst>
            <a:gd name="adj1" fmla="val 0"/>
            <a:gd name="adj2" fmla="val 5400000"/>
            <a:gd name="adj3" fmla="val 4639"/>
          </a:avLst>
        </a:prstGeom>
        <a:solidFill>
          <a:srgbClr val="5B9BD5">
            <a:hueOff val="-2252848"/>
            <a:satOff val="-5806"/>
            <a:lumOff val="-3922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7D7A66-C49D-467C-A711-6C86E7C80822}">
      <dsp:nvSpPr>
        <dsp:cNvPr id="0" name=""/>
        <dsp:cNvSpPr/>
      </dsp:nvSpPr>
      <dsp:spPr>
        <a:xfrm>
          <a:off x="502698" y="350064"/>
          <a:ext cx="2857313" cy="2857313"/>
        </a:xfrm>
        <a:prstGeom prst="blockArc">
          <a:avLst>
            <a:gd name="adj1" fmla="val 16200000"/>
            <a:gd name="adj2" fmla="val 0"/>
            <a:gd name="adj3" fmla="val 4639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248EA8-2405-4C5B-99F9-63DF27F7D096}">
      <dsp:nvSpPr>
        <dsp:cNvPr id="0" name=""/>
        <dsp:cNvSpPr/>
      </dsp:nvSpPr>
      <dsp:spPr>
        <a:xfrm>
          <a:off x="1092707" y="1048033"/>
          <a:ext cx="1677294" cy="1461375"/>
        </a:xfrm>
        <a:prstGeom prst="ellipse">
          <a:avLst/>
        </a:prstGeom>
        <a:solidFill>
          <a:srgbClr val="92D05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kern="1200" dirty="0">
              <a:solidFill>
                <a:sysClr val="window" lastClr="FFFFFF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ΠΕΣΔΑ</a:t>
          </a:r>
        </a:p>
      </dsp:txBody>
      <dsp:txXfrm>
        <a:off x="1338341" y="1262046"/>
        <a:ext cx="1186026" cy="1033349"/>
      </dsp:txXfrm>
    </dsp:sp>
    <dsp:sp modelId="{1B925E32-8E44-4EEA-A9E3-2CE6285573D5}">
      <dsp:nvSpPr>
        <dsp:cNvPr id="0" name=""/>
        <dsp:cNvSpPr/>
      </dsp:nvSpPr>
      <dsp:spPr>
        <a:xfrm>
          <a:off x="1452061" y="-77013"/>
          <a:ext cx="958588" cy="920427"/>
        </a:xfrm>
        <a:prstGeom prst="ellipse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100" b="1" kern="1200" dirty="0">
              <a:solidFill>
                <a:sysClr val="window" lastClr="FFFFFF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Σχέδιο Συν-Ευθύνη</a:t>
          </a:r>
        </a:p>
      </dsp:txBody>
      <dsp:txXfrm>
        <a:off x="1592443" y="57780"/>
        <a:ext cx="677824" cy="650841"/>
      </dsp:txXfrm>
    </dsp:sp>
    <dsp:sp modelId="{61B80474-FE46-42F4-9058-BAC13ACCF2FB}">
      <dsp:nvSpPr>
        <dsp:cNvPr id="0" name=""/>
        <dsp:cNvSpPr/>
      </dsp:nvSpPr>
      <dsp:spPr>
        <a:xfrm>
          <a:off x="2640491" y="1213721"/>
          <a:ext cx="1372771" cy="1129999"/>
        </a:xfrm>
        <a:prstGeom prst="ellipse">
          <a:avLst/>
        </a:prstGeom>
        <a:solidFill>
          <a:srgbClr val="5B9BD5">
            <a:hueOff val="-2252848"/>
            <a:satOff val="-5806"/>
            <a:lumOff val="-3922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100" b="1" kern="1200" dirty="0">
              <a:solidFill>
                <a:sysClr val="window" lastClr="FFFFFF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Αξιολόγηση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100" b="1" kern="1200" dirty="0">
              <a:solidFill>
                <a:sysClr val="window" lastClr="FFFFFF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Συν-Δράση</a:t>
          </a:r>
        </a:p>
      </dsp:txBody>
      <dsp:txXfrm>
        <a:off x="2841529" y="1379206"/>
        <a:ext cx="970695" cy="799029"/>
      </dsp:txXfrm>
    </dsp:sp>
    <dsp:sp modelId="{291F1D91-A1D8-4139-BC5F-BD38C7F2DE3D}">
      <dsp:nvSpPr>
        <dsp:cNvPr id="0" name=""/>
        <dsp:cNvSpPr/>
      </dsp:nvSpPr>
      <dsp:spPr>
        <a:xfrm>
          <a:off x="1327379" y="2558454"/>
          <a:ext cx="1207950" cy="1231577"/>
        </a:xfrm>
        <a:prstGeom prst="ellipse">
          <a:avLst/>
        </a:prstGeom>
        <a:solidFill>
          <a:srgbClr val="5AA2AE">
            <a:lumMod val="60000"/>
            <a:lumOff val="4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100" b="1" kern="1200" dirty="0">
              <a:solidFill>
                <a:sysClr val="window" lastClr="FFFFFF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Απόφαση Συν-Εκτέλεση</a:t>
          </a:r>
        </a:p>
      </dsp:txBody>
      <dsp:txXfrm>
        <a:off x="1504279" y="2738814"/>
        <a:ext cx="854150" cy="870857"/>
      </dsp:txXfrm>
    </dsp:sp>
    <dsp:sp modelId="{04665C48-1AB6-42D8-92DD-2E071F024B58}">
      <dsp:nvSpPr>
        <dsp:cNvPr id="0" name=""/>
        <dsp:cNvSpPr/>
      </dsp:nvSpPr>
      <dsp:spPr>
        <a:xfrm>
          <a:off x="-64717" y="1218098"/>
          <a:ext cx="1201102" cy="1121246"/>
        </a:xfrm>
        <a:prstGeom prst="ellipse">
          <a:avLst/>
        </a:prstGeom>
        <a:solidFill>
          <a:srgbClr val="297FD5">
            <a:lumMod val="60000"/>
            <a:lumOff val="4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100" b="1" kern="1200" dirty="0">
              <a:solidFill>
                <a:sysClr val="window" lastClr="FFFFFF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Έλεγχος Συμ-Παραγωγή</a:t>
          </a:r>
        </a:p>
      </dsp:txBody>
      <dsp:txXfrm>
        <a:off x="111180" y="1382301"/>
        <a:ext cx="849308" cy="7928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4EB7F6-CC58-4B61-8A4D-B680D5CF0FAD}">
      <dsp:nvSpPr>
        <dsp:cNvPr id="0" name=""/>
        <dsp:cNvSpPr/>
      </dsp:nvSpPr>
      <dsp:spPr>
        <a:xfrm>
          <a:off x="372849" y="941559"/>
          <a:ext cx="3758969" cy="3509088"/>
        </a:xfrm>
        <a:prstGeom prst="ellipse">
          <a:avLst/>
        </a:prstGeom>
        <a:solidFill>
          <a:srgbClr val="A5A5A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l-GR" sz="2800" b="1" kern="1200" dirty="0">
              <a:solidFill>
                <a:sysClr val="window" lastClr="FFFFFF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Α.Σ.Α.: 294.254 </a:t>
          </a:r>
          <a:r>
            <a:rPr lang="en-US" sz="2800" b="1" kern="1200" dirty="0">
              <a:solidFill>
                <a:sysClr val="window" lastClr="FFFFFF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tn</a:t>
          </a:r>
        </a:p>
      </dsp:txBody>
      <dsp:txXfrm>
        <a:off x="923337" y="1455453"/>
        <a:ext cx="2657993" cy="2481300"/>
      </dsp:txXfrm>
    </dsp:sp>
    <dsp:sp modelId="{36FFEFB4-102C-468A-83C4-62A7EF9761D3}">
      <dsp:nvSpPr>
        <dsp:cNvPr id="0" name=""/>
        <dsp:cNvSpPr/>
      </dsp:nvSpPr>
      <dsp:spPr>
        <a:xfrm>
          <a:off x="-212330" y="-315251"/>
          <a:ext cx="4929777" cy="5769497"/>
        </a:xfrm>
        <a:prstGeom prst="blockArc">
          <a:avLst>
            <a:gd name="adj1" fmla="val 17527788"/>
            <a:gd name="adj2" fmla="val 4119114"/>
            <a:gd name="adj3" fmla="val 5750"/>
          </a:avLst>
        </a:prstGeom>
        <a:solidFill>
          <a:srgbClr val="A5A5A5">
            <a:hueOff val="2710599"/>
            <a:satOff val="100000"/>
            <a:lumOff val="-14706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055E45-DBED-4022-9CF2-235F56468543}">
      <dsp:nvSpPr>
        <dsp:cNvPr id="0" name=""/>
        <dsp:cNvSpPr/>
      </dsp:nvSpPr>
      <dsp:spPr>
        <a:xfrm>
          <a:off x="2622159" y="0"/>
          <a:ext cx="1310077" cy="131044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51FA34-80A4-4376-8FB4-08219C851D30}">
      <dsp:nvSpPr>
        <dsp:cNvPr id="0" name=""/>
        <dsp:cNvSpPr/>
      </dsp:nvSpPr>
      <dsp:spPr>
        <a:xfrm>
          <a:off x="4443115" y="0"/>
          <a:ext cx="2276684" cy="14758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l-GR" sz="24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89,98% </a:t>
          </a:r>
          <a:r>
            <a:rPr lang="el-GR" sz="2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Υγειονομική Ταφή</a:t>
          </a:r>
          <a:endParaRPr lang="en-US" sz="2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</dsp:txBody>
      <dsp:txXfrm>
        <a:off x="4443115" y="0"/>
        <a:ext cx="2276684" cy="1475836"/>
      </dsp:txXfrm>
    </dsp:sp>
    <dsp:sp modelId="{82421ED5-9D4E-49CC-9696-42D9662785DA}">
      <dsp:nvSpPr>
        <dsp:cNvPr id="0" name=""/>
        <dsp:cNvSpPr/>
      </dsp:nvSpPr>
      <dsp:spPr>
        <a:xfrm>
          <a:off x="3873012" y="1817434"/>
          <a:ext cx="1310077" cy="1310443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233C24-D61A-426F-B9DB-CBF30DC1576E}">
      <dsp:nvSpPr>
        <dsp:cNvPr id="0" name=""/>
        <dsp:cNvSpPr/>
      </dsp:nvSpPr>
      <dsp:spPr>
        <a:xfrm>
          <a:off x="5054253" y="1557711"/>
          <a:ext cx="2900366" cy="18542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7200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l-GR" sz="2400" b="1" kern="1200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10,02% </a:t>
          </a:r>
          <a:endParaRPr lang="en-US" sz="2400" b="1" kern="1200" dirty="0">
            <a:solidFill>
              <a:schemeClr val="bg2">
                <a:lumMod val="25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  <a:p>
          <a:pPr marL="7200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l-GR" sz="2400" b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Ανάκτηση με ανακύκλωση</a:t>
          </a:r>
        </a:p>
        <a:p>
          <a:pPr marL="7200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l-GR" sz="2400" b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(μπλε κάδος, έντυπο χαρτί &amp; Β</a:t>
          </a:r>
          <a:r>
            <a:rPr lang="en-US" sz="2400" b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.</a:t>
          </a:r>
          <a:r>
            <a:rPr lang="el-GR" sz="2400" b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Ε</a:t>
          </a:r>
          <a:r>
            <a:rPr lang="en-US" sz="2400" b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.</a:t>
          </a:r>
          <a:r>
            <a:rPr lang="el-GR" sz="2400" b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Α</a:t>
          </a:r>
          <a:r>
            <a:rPr lang="en-US" sz="2400" b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.</a:t>
          </a:r>
          <a:r>
            <a:rPr lang="el-GR" sz="2400" b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Σ</a:t>
          </a:r>
          <a:r>
            <a:rPr lang="en-US" sz="2400" b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.</a:t>
          </a:r>
          <a:r>
            <a:rPr lang="el-GR" sz="2400" b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)</a:t>
          </a:r>
          <a:endParaRPr lang="en-US" sz="2400" b="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</dsp:txBody>
      <dsp:txXfrm>
        <a:off x="5054253" y="1557711"/>
        <a:ext cx="2900366" cy="1854285"/>
      </dsp:txXfrm>
    </dsp:sp>
    <dsp:sp modelId="{DD339A79-82B3-4535-B302-9B91117F8729}">
      <dsp:nvSpPr>
        <dsp:cNvPr id="0" name=""/>
        <dsp:cNvSpPr/>
      </dsp:nvSpPr>
      <dsp:spPr>
        <a:xfrm>
          <a:off x="2220529" y="3807284"/>
          <a:ext cx="1310077" cy="1310443"/>
        </a:xfrm>
        <a:prstGeom prst="ellipse">
          <a:avLst/>
        </a:prstGeom>
        <a:blipFill>
          <a:blip xmlns:r="http://schemas.openxmlformats.org/officeDocument/2006/relationships" r:embed="rId3"/>
          <a:srcRect/>
          <a:stretch>
            <a:fillRect l="-51000" r="-51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C9FAE7-7DCE-4D04-9C3F-72EAD759E177}">
      <dsp:nvSpPr>
        <dsp:cNvPr id="0" name=""/>
        <dsp:cNvSpPr/>
      </dsp:nvSpPr>
      <dsp:spPr>
        <a:xfrm>
          <a:off x="3209334" y="2881593"/>
          <a:ext cx="4989013" cy="23558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en-US" sz="20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el-GR" sz="2400" b="1" kern="1200" dirty="0">
            <a:solidFill>
              <a:srgbClr val="333300"/>
            </a:solidFill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l-GR" sz="2400" b="1" kern="1200" dirty="0">
              <a:solidFill>
                <a:srgbClr val="333300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0 % </a:t>
          </a: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l-GR" sz="2400" b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  ΔσΠ (Βιοαπόβλητα &amp;  απόβλητα κήπων και πάρκων)</a:t>
          </a:r>
          <a:endParaRPr lang="en-US" sz="2400" b="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</dsp:txBody>
      <dsp:txXfrm>
        <a:off x="3209334" y="2881593"/>
        <a:ext cx="4989013" cy="23558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4EB7F6-CC58-4B61-8A4D-B680D5CF0FAD}">
      <dsp:nvSpPr>
        <dsp:cNvPr id="0" name=""/>
        <dsp:cNvSpPr/>
      </dsp:nvSpPr>
      <dsp:spPr>
        <a:xfrm>
          <a:off x="-26309" y="1020555"/>
          <a:ext cx="3816943" cy="3805207"/>
        </a:xfrm>
        <a:prstGeom prst="ellipse">
          <a:avLst/>
        </a:prstGeom>
        <a:solidFill>
          <a:srgbClr val="A5A5A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l-GR" sz="3000" b="1" kern="1200" dirty="0">
              <a:solidFill>
                <a:sysClr val="window" lastClr="FFFFFF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Α</a:t>
          </a:r>
          <a:r>
            <a:rPr lang="en-US" sz="3000" b="1" kern="1200" dirty="0">
              <a:solidFill>
                <a:sysClr val="window" lastClr="FFFFFF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.</a:t>
          </a:r>
          <a:r>
            <a:rPr lang="el-GR" sz="3000" b="1" kern="1200" dirty="0">
              <a:solidFill>
                <a:sysClr val="window" lastClr="FFFFFF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Σ.Α. 276.680 </a:t>
          </a:r>
          <a:r>
            <a:rPr lang="en-US" sz="3000" b="1" kern="1200" dirty="0">
              <a:solidFill>
                <a:sysClr val="window" lastClr="FFFFFF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tn</a:t>
          </a:r>
        </a:p>
      </dsp:txBody>
      <dsp:txXfrm>
        <a:off x="532669" y="1577815"/>
        <a:ext cx="2698987" cy="2690687"/>
      </dsp:txXfrm>
    </dsp:sp>
    <dsp:sp modelId="{36FFEFB4-102C-468A-83C4-62A7EF9761D3}">
      <dsp:nvSpPr>
        <dsp:cNvPr id="0" name=""/>
        <dsp:cNvSpPr/>
      </dsp:nvSpPr>
      <dsp:spPr>
        <a:xfrm>
          <a:off x="-835425" y="49008"/>
          <a:ext cx="5394688" cy="5845581"/>
        </a:xfrm>
        <a:prstGeom prst="blockArc">
          <a:avLst>
            <a:gd name="adj1" fmla="val 17527788"/>
            <a:gd name="adj2" fmla="val 4119114"/>
            <a:gd name="adj3" fmla="val 5750"/>
          </a:avLst>
        </a:prstGeom>
        <a:solidFill>
          <a:srgbClr val="A5A5A5">
            <a:hueOff val="2710599"/>
            <a:satOff val="100000"/>
            <a:lumOff val="-14706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055E45-DBED-4022-9CF2-235F56468543}">
      <dsp:nvSpPr>
        <dsp:cNvPr id="0" name=""/>
        <dsp:cNvSpPr/>
      </dsp:nvSpPr>
      <dsp:spPr>
        <a:xfrm>
          <a:off x="2437835" y="83780"/>
          <a:ext cx="1130238" cy="1079700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51FA34-80A4-4376-8FB4-08219C851D30}">
      <dsp:nvSpPr>
        <dsp:cNvPr id="0" name=""/>
        <dsp:cNvSpPr/>
      </dsp:nvSpPr>
      <dsp:spPr>
        <a:xfrm>
          <a:off x="3620453" y="0"/>
          <a:ext cx="2422806" cy="9434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l-GR" sz="20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58,8 % </a:t>
          </a:r>
          <a:r>
            <a:rPr lang="el-GR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Υγειονομική Ταφή</a:t>
          </a:r>
          <a:endParaRPr lang="en-US" sz="2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</dsp:txBody>
      <dsp:txXfrm>
        <a:off x="3620453" y="0"/>
        <a:ext cx="2422806" cy="943412"/>
      </dsp:txXfrm>
    </dsp:sp>
    <dsp:sp modelId="{82421ED5-9D4E-49CC-9696-42D9662785DA}">
      <dsp:nvSpPr>
        <dsp:cNvPr id="0" name=""/>
        <dsp:cNvSpPr/>
      </dsp:nvSpPr>
      <dsp:spPr>
        <a:xfrm>
          <a:off x="3637045" y="1363423"/>
          <a:ext cx="1091859" cy="1089596"/>
        </a:xfrm>
        <a:prstGeom prst="ellipse">
          <a:avLst/>
        </a:prstGeom>
        <a:blipFill>
          <a:blip xmlns:r="http://schemas.openxmlformats.org/officeDocument/2006/relationships" r:embed="rId2"/>
          <a:srcRect/>
          <a:stretch>
            <a:fillRect l="-17000" r="-17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233C24-D61A-426F-B9DB-CBF30DC1576E}">
      <dsp:nvSpPr>
        <dsp:cNvPr id="0" name=""/>
        <dsp:cNvSpPr/>
      </dsp:nvSpPr>
      <dsp:spPr>
        <a:xfrm>
          <a:off x="2965278" y="1410663"/>
          <a:ext cx="5571242" cy="13104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7200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l-GR" sz="2000" b="1" kern="1200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34,6% </a:t>
          </a:r>
        </a:p>
        <a:p>
          <a:pPr marL="7200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l-GR" sz="2000" b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   Ανάκτηση ΔσΠ    </a:t>
          </a:r>
        </a:p>
        <a:p>
          <a:pPr marL="7200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l-GR" sz="2000" b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           χωριστών ρευμάτων</a:t>
          </a:r>
        </a:p>
        <a:p>
          <a:pPr marL="7200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l-GR" sz="2000" b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&amp; Β.Ε.Α.Σ</a:t>
          </a:r>
          <a:r>
            <a:rPr lang="el-GR" sz="2200" b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.</a:t>
          </a:r>
          <a:endParaRPr lang="en-US" sz="2200" b="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</dsp:txBody>
      <dsp:txXfrm>
        <a:off x="2965278" y="1410663"/>
        <a:ext cx="5571242" cy="1310421"/>
      </dsp:txXfrm>
    </dsp:sp>
    <dsp:sp modelId="{337D72CA-0F24-489F-B893-D64E3933B297}">
      <dsp:nvSpPr>
        <dsp:cNvPr id="0" name=""/>
        <dsp:cNvSpPr/>
      </dsp:nvSpPr>
      <dsp:spPr>
        <a:xfrm>
          <a:off x="3894744" y="3033138"/>
          <a:ext cx="1042872" cy="1000241"/>
        </a:xfrm>
        <a:prstGeom prst="ellipse">
          <a:avLst/>
        </a:prstGeom>
        <a:blipFill rotWithShape="1">
          <a:blip xmlns:r="http://schemas.openxmlformats.org/officeDocument/2006/relationships" r:embed="rId3"/>
          <a:srcRect/>
          <a:stretch>
            <a:fillRect l="-8000" r="-8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628E85-5C09-413A-9C50-504674DC72E2}">
      <dsp:nvSpPr>
        <dsp:cNvPr id="0" name=""/>
        <dsp:cNvSpPr/>
      </dsp:nvSpPr>
      <dsp:spPr>
        <a:xfrm>
          <a:off x="4696643" y="3265479"/>
          <a:ext cx="2617855" cy="4817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72000" lvl="0" indent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l-GR" sz="2000" b="1" kern="1200" dirty="0">
              <a:solidFill>
                <a:srgbClr val="666633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     2,7 </a:t>
          </a:r>
          <a:r>
            <a:rPr lang="en-US" sz="2000" b="1" kern="1200" dirty="0">
              <a:solidFill>
                <a:srgbClr val="666633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% </a:t>
          </a:r>
          <a:r>
            <a:rPr lang="en-US" sz="2000" b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CLO</a:t>
          </a:r>
        </a:p>
      </dsp:txBody>
      <dsp:txXfrm>
        <a:off x="4696643" y="3265479"/>
        <a:ext cx="2617855" cy="481744"/>
      </dsp:txXfrm>
    </dsp:sp>
    <dsp:sp modelId="{DD339A79-82B3-4535-B302-9B91117F8729}">
      <dsp:nvSpPr>
        <dsp:cNvPr id="0" name=""/>
        <dsp:cNvSpPr/>
      </dsp:nvSpPr>
      <dsp:spPr>
        <a:xfrm>
          <a:off x="2815634" y="4438672"/>
          <a:ext cx="1079117" cy="1052187"/>
        </a:xfrm>
        <a:prstGeom prst="ellipse">
          <a:avLst/>
        </a:prstGeom>
        <a:blipFill>
          <a:blip xmlns:r="http://schemas.openxmlformats.org/officeDocument/2006/relationships" r:embed="rId4"/>
          <a:srcRect/>
          <a:stretch>
            <a:fillRect l="-51000" r="-51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292654-BC27-4F03-BE7E-AB1C9AEA9CBE}">
      <dsp:nvSpPr>
        <dsp:cNvPr id="0" name=""/>
        <dsp:cNvSpPr/>
      </dsp:nvSpPr>
      <dsp:spPr>
        <a:xfrm>
          <a:off x="3664606" y="4287024"/>
          <a:ext cx="4190822" cy="7466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algn="ctr" defTabSz="9779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el-GR" sz="22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  <a:p>
          <a:pPr marL="0" lvl="0" indent="0" algn="ctr" defTabSz="11557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l-GR" sz="2000" b="1" kern="1200" dirty="0">
              <a:solidFill>
                <a:srgbClr val="333300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2,5 % </a:t>
          </a:r>
        </a:p>
        <a:p>
          <a:pPr marL="0" lvl="0" algn="ctr" defTabSz="9779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l-GR" sz="2000" b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ΔσΠ (Βιοαπόβλητα και απόβλητα κήπων, πάρκων)</a:t>
          </a:r>
          <a:endParaRPr lang="en-US" sz="2000" b="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</dsp:txBody>
      <dsp:txXfrm>
        <a:off x="3664606" y="4287024"/>
        <a:ext cx="4190822" cy="74664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4EB7F6-CC58-4B61-8A4D-B680D5CF0FAD}">
      <dsp:nvSpPr>
        <dsp:cNvPr id="0" name=""/>
        <dsp:cNvSpPr/>
      </dsp:nvSpPr>
      <dsp:spPr>
        <a:xfrm>
          <a:off x="334808" y="1390920"/>
          <a:ext cx="3699505" cy="3688131"/>
        </a:xfrm>
        <a:prstGeom prst="ellipse">
          <a:avLst/>
        </a:prstGeom>
        <a:solidFill>
          <a:srgbClr val="A5A5A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l-GR" sz="3000" b="1" kern="1200" dirty="0">
              <a:solidFill>
                <a:sysClr val="window" lastClr="FFFFFF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Α</a:t>
          </a:r>
          <a:r>
            <a:rPr lang="en-US" sz="3000" b="1" kern="1200" dirty="0">
              <a:solidFill>
                <a:sysClr val="window" lastClr="FFFFFF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.</a:t>
          </a:r>
          <a:r>
            <a:rPr lang="el-GR" sz="3000" b="1" kern="1200" dirty="0">
              <a:solidFill>
                <a:sysClr val="window" lastClr="FFFFFF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Σ.Α. 277.225 </a:t>
          </a:r>
          <a:r>
            <a:rPr lang="en-US" sz="3000" b="1" kern="1200" dirty="0">
              <a:solidFill>
                <a:sysClr val="window" lastClr="FFFFFF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tn</a:t>
          </a:r>
        </a:p>
      </dsp:txBody>
      <dsp:txXfrm>
        <a:off x="876588" y="1931034"/>
        <a:ext cx="2615945" cy="2607903"/>
      </dsp:txXfrm>
    </dsp:sp>
    <dsp:sp modelId="{36FFEFB4-102C-468A-83C4-62A7EF9761D3}">
      <dsp:nvSpPr>
        <dsp:cNvPr id="0" name=""/>
        <dsp:cNvSpPr/>
      </dsp:nvSpPr>
      <dsp:spPr>
        <a:xfrm>
          <a:off x="-53833" y="534106"/>
          <a:ext cx="5082633" cy="5948172"/>
        </a:xfrm>
        <a:prstGeom prst="blockArc">
          <a:avLst>
            <a:gd name="adj1" fmla="val 17527788"/>
            <a:gd name="adj2" fmla="val 4119114"/>
            <a:gd name="adj3" fmla="val 5750"/>
          </a:avLst>
        </a:prstGeom>
        <a:solidFill>
          <a:srgbClr val="A5A5A5">
            <a:hueOff val="2710599"/>
            <a:satOff val="100000"/>
            <a:lumOff val="-14706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055E45-DBED-4022-9CF2-235F56468543}">
      <dsp:nvSpPr>
        <dsp:cNvPr id="0" name=""/>
        <dsp:cNvSpPr/>
      </dsp:nvSpPr>
      <dsp:spPr>
        <a:xfrm>
          <a:off x="2818823" y="485797"/>
          <a:ext cx="1194815" cy="115282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51FA34-80A4-4376-8FB4-08219C851D30}">
      <dsp:nvSpPr>
        <dsp:cNvPr id="0" name=""/>
        <dsp:cNvSpPr/>
      </dsp:nvSpPr>
      <dsp:spPr>
        <a:xfrm>
          <a:off x="4006718" y="300892"/>
          <a:ext cx="3082115" cy="12288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           </a:t>
          </a:r>
          <a:endParaRPr lang="el-GR" sz="24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l-GR" sz="24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26,3 % </a:t>
          </a:r>
          <a:r>
            <a:rPr lang="el-GR" sz="2400" b="1" kern="12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&gt;10% </a:t>
          </a:r>
          <a:r>
            <a:rPr lang="el-GR" sz="2400" kern="12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</a:t>
          </a:r>
          <a:r>
            <a:rPr lang="en-US" sz="2400" kern="12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 </a:t>
          </a:r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</a:t>
          </a:r>
          <a:r>
            <a:rPr lang="el-GR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Υγειονομική Ταφή</a:t>
          </a:r>
          <a:endParaRPr lang="en-US" sz="2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</dsp:txBody>
      <dsp:txXfrm>
        <a:off x="4006718" y="300892"/>
        <a:ext cx="3082115" cy="1228858"/>
      </dsp:txXfrm>
    </dsp:sp>
    <dsp:sp modelId="{82421ED5-9D4E-49CC-9696-42D9662785DA}">
      <dsp:nvSpPr>
        <dsp:cNvPr id="0" name=""/>
        <dsp:cNvSpPr/>
      </dsp:nvSpPr>
      <dsp:spPr>
        <a:xfrm>
          <a:off x="3983568" y="1766055"/>
          <a:ext cx="1105705" cy="1086764"/>
        </a:xfrm>
        <a:prstGeom prst="ellipse">
          <a:avLst/>
        </a:prstGeom>
        <a:blipFill>
          <a:blip xmlns:r="http://schemas.openxmlformats.org/officeDocument/2006/relationships" r:embed="rId2"/>
          <a:srcRect/>
          <a:stretch>
            <a:fillRect l="-17000" r="-17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233C24-D61A-426F-B9DB-CBF30DC1576E}">
      <dsp:nvSpPr>
        <dsp:cNvPr id="0" name=""/>
        <dsp:cNvSpPr/>
      </dsp:nvSpPr>
      <dsp:spPr>
        <a:xfrm>
          <a:off x="4613352" y="1542462"/>
          <a:ext cx="2646575" cy="17530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7200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b="1" kern="1200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4</a:t>
          </a:r>
          <a:r>
            <a:rPr lang="el-GR" sz="2400" b="1" kern="1200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2,8% </a:t>
          </a:r>
        </a:p>
        <a:p>
          <a:pPr marL="7200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l-GR" sz="2000" b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   Ανάκτηση ΔσΠ    </a:t>
          </a:r>
        </a:p>
        <a:p>
          <a:pPr marL="7200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l-GR" sz="2000" b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   χωριστών ρευμάτων</a:t>
          </a:r>
          <a:r>
            <a:rPr lang="en-US" sz="2000" b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</a:t>
          </a:r>
        </a:p>
        <a:p>
          <a:pPr marL="7200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l-GR" sz="2000" b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&amp; Β.Ε.Α.Σ.</a:t>
          </a:r>
          <a:endParaRPr lang="en-US" sz="2000" b="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</dsp:txBody>
      <dsp:txXfrm>
        <a:off x="4613352" y="1542462"/>
        <a:ext cx="2646575" cy="1753083"/>
      </dsp:txXfrm>
    </dsp:sp>
    <dsp:sp modelId="{337D72CA-0F24-489F-B893-D64E3933B297}">
      <dsp:nvSpPr>
        <dsp:cNvPr id="0" name=""/>
        <dsp:cNvSpPr/>
      </dsp:nvSpPr>
      <dsp:spPr>
        <a:xfrm>
          <a:off x="3956753" y="3196272"/>
          <a:ext cx="1137755" cy="1162860"/>
        </a:xfrm>
        <a:prstGeom prst="ellipse">
          <a:avLst/>
        </a:prstGeom>
        <a:blipFill rotWithShape="1">
          <a:blip xmlns:r="http://schemas.openxmlformats.org/officeDocument/2006/relationships" r:embed="rId3"/>
          <a:srcRect/>
          <a:stretch>
            <a:fillRect l="-8000" r="-8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628E85-5C09-413A-9C50-504674DC72E2}">
      <dsp:nvSpPr>
        <dsp:cNvPr id="0" name=""/>
        <dsp:cNvSpPr/>
      </dsp:nvSpPr>
      <dsp:spPr>
        <a:xfrm>
          <a:off x="5055304" y="3430127"/>
          <a:ext cx="2469121" cy="6700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72000" lvl="0" indent="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l-GR" sz="2400" b="1" kern="12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9,8</a:t>
          </a:r>
          <a:r>
            <a:rPr lang="en-US" sz="2400" b="1" kern="12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%</a:t>
          </a:r>
          <a:r>
            <a:rPr lang="en-US" sz="2200" b="1" kern="12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</a:t>
          </a:r>
          <a:r>
            <a:rPr lang="en-US" sz="2200" b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CLO</a:t>
          </a:r>
        </a:p>
      </dsp:txBody>
      <dsp:txXfrm>
        <a:off x="5055304" y="3430127"/>
        <a:ext cx="2469121" cy="670005"/>
      </dsp:txXfrm>
    </dsp:sp>
    <dsp:sp modelId="{DD339A79-82B3-4535-B302-9B91117F8729}">
      <dsp:nvSpPr>
        <dsp:cNvPr id="0" name=""/>
        <dsp:cNvSpPr/>
      </dsp:nvSpPr>
      <dsp:spPr>
        <a:xfrm>
          <a:off x="3528898" y="4510585"/>
          <a:ext cx="1153645" cy="1151351"/>
        </a:xfrm>
        <a:prstGeom prst="ellipse">
          <a:avLst/>
        </a:prstGeom>
        <a:blipFill>
          <a:blip xmlns:r="http://schemas.openxmlformats.org/officeDocument/2006/relationships" r:embed="rId4"/>
          <a:srcRect/>
          <a:stretch>
            <a:fillRect l="-51000" r="-51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292654-BC27-4F03-BE7E-AB1C9AEA9CBE}">
      <dsp:nvSpPr>
        <dsp:cNvPr id="0" name=""/>
        <dsp:cNvSpPr/>
      </dsp:nvSpPr>
      <dsp:spPr>
        <a:xfrm>
          <a:off x="4837473" y="4219531"/>
          <a:ext cx="2427665" cy="17685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1557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en-US" sz="2400" b="1" kern="1200" dirty="0">
            <a:solidFill>
              <a:srgbClr val="333300"/>
            </a:solidFill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  <a:p>
          <a:pPr marL="0" lvl="0" indent="0" algn="ctr" defTabSz="11557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en-US" sz="2400" b="1" kern="1200" dirty="0">
            <a:solidFill>
              <a:srgbClr val="333300"/>
            </a:solidFill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  <a:p>
          <a:pPr marL="0" lvl="0" indent="0" algn="ctr" defTabSz="11557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en-US" sz="2400" b="1" kern="1200" dirty="0">
            <a:solidFill>
              <a:srgbClr val="333300"/>
            </a:solidFill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  <a:p>
          <a:pPr marL="0" lvl="0" indent="0" algn="ctr" defTabSz="11557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en-US" sz="2400" b="1" kern="1200" dirty="0">
            <a:solidFill>
              <a:srgbClr val="333300"/>
            </a:solidFill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  <a:p>
          <a:pPr marL="0" lvl="0" indent="0" algn="ctr" defTabSz="11557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en-US" sz="2400" b="1" kern="1200" dirty="0">
            <a:solidFill>
              <a:srgbClr val="333300"/>
            </a:solidFill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  <a:p>
          <a:pPr marL="0" lvl="0" indent="0" algn="ctr" defTabSz="11557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en-US" sz="2400" b="1" kern="1200" dirty="0">
            <a:solidFill>
              <a:srgbClr val="333300"/>
            </a:solidFill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  <a:p>
          <a:pPr marL="0" lvl="0" indent="0" algn="ctr" defTabSz="11557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el-GR" sz="2400" b="1" kern="1200" dirty="0">
            <a:solidFill>
              <a:srgbClr val="333300"/>
            </a:solidFill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  <a:p>
          <a:pPr marL="0" lvl="0" indent="0" algn="ctr" defTabSz="11557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b="1" kern="1200" dirty="0">
              <a:solidFill>
                <a:srgbClr val="333300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1</a:t>
          </a:r>
          <a:r>
            <a:rPr lang="el-GR" sz="2400" b="1" kern="1200" dirty="0">
              <a:solidFill>
                <a:srgbClr val="333300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4,7%</a:t>
          </a:r>
          <a:r>
            <a:rPr lang="en-US" sz="2400" b="1" kern="1200" dirty="0">
              <a:solidFill>
                <a:srgbClr val="333300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</a:t>
          </a:r>
          <a:r>
            <a:rPr lang="el-GR" sz="2400" b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ΔσΠ </a:t>
          </a:r>
          <a:r>
            <a:rPr lang="el-GR" sz="2000" b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(Βιοαπόβλητα &amp; απόβλητα κήπων, πάρκων)</a:t>
          </a:r>
          <a:endParaRPr lang="en-US" sz="2200" b="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  <a:p>
          <a:pPr marL="0" lvl="0" indent="0" algn="ctr" defTabSz="11557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en-US" sz="2200" b="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  <a:p>
          <a:pPr marL="0" lvl="0" indent="0" algn="l" defTabSz="11557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l-GR" sz="2400" b="1" kern="1200" dirty="0">
              <a:solidFill>
                <a:schemeClr val="accent5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3,7</a:t>
          </a:r>
          <a:r>
            <a:rPr lang="en-US" sz="2400" b="1" kern="1200" dirty="0">
              <a:solidFill>
                <a:schemeClr val="accent5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%</a:t>
          </a:r>
          <a:r>
            <a:rPr lang="el-GR" sz="2400" b="1" kern="1200" dirty="0">
              <a:solidFill>
                <a:schemeClr val="accent5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</a:t>
          </a:r>
          <a:r>
            <a:rPr lang="en-US" sz="2200" b="0" kern="1200" dirty="0">
              <a:solidFill>
                <a:schemeClr val="tx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SRF/RDF</a:t>
          </a:r>
          <a:r>
            <a:rPr lang="el-GR" sz="2200" b="0" kern="1200" dirty="0">
              <a:solidFill>
                <a:schemeClr val="tx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</a:t>
          </a:r>
        </a:p>
        <a:p>
          <a:pPr marL="0" lvl="0" indent="0" algn="l" defTabSz="11557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en-US" sz="2200" b="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  <a:p>
          <a:pPr marL="0" lvl="0" indent="0" algn="ctr" defTabSz="11557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en-US" sz="2200" b="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  <a:p>
          <a:pPr marL="0" lvl="0" indent="0" algn="ctr" defTabSz="11557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en-US" sz="2200" b="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  <a:p>
          <a:pPr marL="0" lvl="0" algn="ctr" defTabSz="9779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en-US" sz="2400" b="1" kern="1200" dirty="0">
            <a:solidFill>
              <a:schemeClr val="accent5">
                <a:lumMod val="75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  <a:p>
          <a:pPr marL="0" lvl="0" algn="ctr" defTabSz="9779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en-US" sz="2400" b="1" kern="1200" dirty="0">
            <a:solidFill>
              <a:schemeClr val="accent5">
                <a:lumMod val="75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</dsp:txBody>
      <dsp:txXfrm>
        <a:off x="4837473" y="4219531"/>
        <a:ext cx="2427665" cy="17685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0.69084</cdr:x>
      <cdr:y>0.17757</cdr:y>
    </cdr:from>
    <cdr:to>
      <cdr:x>0.79965</cdr:x>
      <cdr:y>0.70717</cdr:y>
    </cdr:to>
    <cdr:sp macro="" textlink="">
      <cdr:nvSpPr>
        <cdr:cNvPr id="8" name="Δεξιά αγκύλη 7">
          <a:extLst xmlns:a="http://schemas.openxmlformats.org/drawingml/2006/main">
            <a:ext uri="{FF2B5EF4-FFF2-40B4-BE49-F238E27FC236}">
              <a16:creationId xmlns:a16="http://schemas.microsoft.com/office/drawing/2014/main" id="{487E555E-838D-40ED-8C32-62CA015DD474}"/>
            </a:ext>
          </a:extLst>
        </cdr:cNvPr>
        <cdr:cNvSpPr/>
      </cdr:nvSpPr>
      <cdr:spPr>
        <a:xfrm xmlns:a="http://schemas.openxmlformats.org/drawingml/2006/main">
          <a:off x="6306042" y="898635"/>
          <a:ext cx="993228" cy="2680138"/>
        </a:xfrm>
        <a:prstGeom xmlns:a="http://schemas.openxmlformats.org/drawingml/2006/main" prst="rightBracket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l-GR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39EFE-0303-44F6-9A16-FD3B5E015DB1}" type="datetimeFigureOut">
              <a:rPr lang="en-GB" smtClean="0"/>
              <a:t>09/11/2021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04766-77AF-4EBE-9704-229FD5F6A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9881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926D1-0013-4A80-B64E-9D824EE65210}" type="datetimeFigureOut">
              <a:rPr lang="en-GB" smtClean="0"/>
              <a:t>09/11/2021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F2995-AB43-4B7C-B8CD-9DC7C3692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7846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myintracomm.ec.europa.eu/corp/intellectual-property/Documents/2019_Reuse-guidelines%28CC-BY%29.pdf" TargetMode="External"/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F2995-AB43-4B7C-B8CD-9DC7C3692A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6798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Update/add/delete parts of the</a:t>
            </a:r>
            <a:r>
              <a:rPr lang="en-IE" baseline="0" dirty="0"/>
              <a:t> copy right notice where appropriate.</a:t>
            </a:r>
          </a:p>
          <a:p>
            <a:r>
              <a:rPr lang="en-IE" baseline="0" dirty="0"/>
              <a:t>More information: </a:t>
            </a:r>
            <a:r>
              <a:rPr lang="en-GB" dirty="0">
                <a:hlinkClick r:id="rId3"/>
              </a:rPr>
              <a:t>https://myintracomm.ec.europa.eu/corp/intellectual-property/Documents/2019_Reuse-guidelines%28CC-BY%29.pdf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519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218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6774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79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1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7101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2694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4301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3"/>
            <a:ext cx="855032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447" y="743802"/>
            <a:ext cx="544923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8331" y="1992572"/>
            <a:ext cx="8226040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4062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56" y="1825625"/>
            <a:ext cx="4926841" cy="3769957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482860"/>
            <a:ext cx="466926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3"/>
            <a:ext cx="6142383" cy="6964017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20344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70722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01451" y="2284668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436086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206774" y="403868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72139" y="404194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137503" y="4037437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01072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713869" y="2159957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13868" y="3968881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24547" y="2159956"/>
            <a:ext cx="2461593" cy="1638159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935227" y="3968880"/>
            <a:ext cx="2520000" cy="1638158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1033617" y="2159957"/>
            <a:ext cx="2520000" cy="1638159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324549" y="3968880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1033617" y="3968881"/>
            <a:ext cx="2520000" cy="1638158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966322" y="2159956"/>
            <a:ext cx="2520000" cy="1638159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85566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46643"/>
            <a:ext cx="10515600" cy="78235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38200" y="3630613"/>
            <a:ext cx="10515600" cy="20351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6774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118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0288"/>
            <a:ext cx="12192000" cy="50183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</p:spPr>
        <p:txBody>
          <a:bodyPr anchor="t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783535"/>
            <a:ext cx="5040313" cy="528998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99858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8E83B953-F700-4D1E-B357-6AC61D34E715}"/>
              </a:ext>
            </a:extLst>
          </p:cNvPr>
          <p:cNvSpPr>
            <a:spLocks noChangeAspect="1"/>
          </p:cNvSpPr>
          <p:nvPr/>
        </p:nvSpPr>
        <p:spPr>
          <a:xfrm>
            <a:off x="439738" y="614363"/>
            <a:ext cx="11309350" cy="118903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13187-B7A6-466E-9E13-732B78A28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67646-D84A-4F48-A766-85A99F6E9C7A}" type="datetimeFigureOut">
              <a:rPr lang="en-US"/>
              <a:pPr>
                <a:defRPr/>
              </a:pPr>
              <a:t>11/9/2021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4512BBE-8EB7-4BEB-9C5B-A9F9FFDCB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A67BBEB-C676-4DB2-B3A6-7263EEBC8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19A91D-FC10-41DC-9ACF-D989494673FE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953101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2219"/>
            <a:ext cx="12192000" cy="605919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289" y="1078173"/>
            <a:ext cx="12197346" cy="578323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 wrap="none"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44287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189" y="1122363"/>
            <a:ext cx="10676038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676038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699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2509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86048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8339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2341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3839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72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2" r:id="rId2"/>
    <p:sldLayoutId id="2147483657" r:id="rId3"/>
    <p:sldLayoutId id="2147483649" r:id="rId4"/>
    <p:sldLayoutId id="2147483651" r:id="rId5"/>
    <p:sldLayoutId id="2147483669" r:id="rId6"/>
    <p:sldLayoutId id="2147483670" r:id="rId7"/>
    <p:sldLayoutId id="2147483650" r:id="rId8"/>
    <p:sldLayoutId id="2147483660" r:id="rId9"/>
    <p:sldLayoutId id="2147483652" r:id="rId10"/>
    <p:sldLayoutId id="2147483661" r:id="rId11"/>
    <p:sldLayoutId id="2147483653" r:id="rId12"/>
    <p:sldLayoutId id="2147483654" r:id="rId13"/>
    <p:sldLayoutId id="2147483659" r:id="rId14"/>
    <p:sldLayoutId id="2147483658" r:id="rId15"/>
    <p:sldLayoutId id="2147483666" r:id="rId16"/>
    <p:sldLayoutId id="2147483667" r:id="rId17"/>
    <p:sldLayoutId id="2147483668" r:id="rId18"/>
    <p:sldLayoutId id="2147483655" r:id="rId19"/>
    <p:sldLayoutId id="2147483671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sv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055426" y="1597616"/>
            <a:ext cx="11136574" cy="3320748"/>
          </a:xfrm>
        </p:spPr>
        <p:txBody>
          <a:bodyPr>
            <a:noAutofit/>
          </a:bodyPr>
          <a:lstStyle/>
          <a:p>
            <a:br>
              <a:rPr lang="en-GB" sz="4600" kern="12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br>
              <a:rPr lang="el-GR" sz="4600" kern="12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br>
              <a:rPr lang="el-GR" sz="4600" kern="12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el-GR" sz="4600" kern="12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ΟΔΗΓΟΣ ΠΕ</a:t>
            </a:r>
            <a:r>
              <a:rPr lang="en-US" sz="4600" kern="12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.</a:t>
            </a:r>
            <a:r>
              <a:rPr lang="el-GR" sz="4600" kern="12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Σ</a:t>
            </a:r>
            <a:r>
              <a:rPr lang="en-US" sz="4600" kern="12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.</a:t>
            </a:r>
            <a:r>
              <a:rPr lang="el-GR" sz="4600" kern="12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Δ</a:t>
            </a:r>
            <a:r>
              <a:rPr lang="en-US" sz="4600" kern="12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.</a:t>
            </a:r>
            <a:r>
              <a:rPr lang="el-GR" sz="4600" kern="12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Α</a:t>
            </a:r>
            <a:r>
              <a:rPr lang="en-US" sz="4600" kern="12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.</a:t>
            </a:r>
            <a:br>
              <a:rPr lang="el-GR" sz="4600" kern="12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el-GR" sz="4600" kern="12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Περιφέρειας Στερεάς Ελλάδας</a:t>
            </a:r>
            <a:br>
              <a:rPr lang="el-GR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en-GB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0DA7BE39-3C37-4394-A9C9-A9E5F8036D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63345" y="5557903"/>
            <a:ext cx="3948546" cy="1064570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l-GR" sz="200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Χαράλαμπος Τσοκανής</a:t>
            </a:r>
          </a:p>
          <a:p>
            <a:pPr>
              <a:spcAft>
                <a:spcPts val="0"/>
              </a:spcAft>
            </a:pPr>
            <a:r>
              <a:rPr lang="el-GR" sz="200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Εμπειρογνώμονας</a:t>
            </a:r>
          </a:p>
          <a:p>
            <a:pPr>
              <a:spcAft>
                <a:spcPts val="0"/>
              </a:spcAft>
            </a:pPr>
            <a:r>
              <a:rPr lang="el-GR" sz="200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05/11/2021</a:t>
            </a:r>
          </a:p>
          <a:p>
            <a:pPr>
              <a:spcAft>
                <a:spcPts val="0"/>
              </a:spcAft>
            </a:pPr>
            <a:endParaRPr lang="en-GB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2493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>
            <a:extLst>
              <a:ext uri="{FF2B5EF4-FFF2-40B4-BE49-F238E27FC236}">
                <a16:creationId xmlns:a16="http://schemas.microsoft.com/office/drawing/2014/main" id="{2F51A409-5A20-4679-B30F-436447DCD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653" y="132736"/>
            <a:ext cx="7551788" cy="1017639"/>
          </a:xfrm>
        </p:spPr>
        <p:txBody>
          <a:bodyPr/>
          <a:lstStyle/>
          <a:p>
            <a:br>
              <a:rPr lang="el-GR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l-GR" sz="3600" b="1" dirty="0">
                <a:latin typeface="Verdana" panose="020B0604030504040204" pitchFamily="34" charset="0"/>
                <a:ea typeface="Verdana" panose="020B0604030504040204" pitchFamily="34" charset="0"/>
              </a:rPr>
              <a:t>Αποτελέσματα Ανακύκλωσης</a:t>
            </a:r>
            <a:r>
              <a:rPr lang="en-US" sz="3600" b="1" dirty="0">
                <a:latin typeface="Verdana" panose="020B0604030504040204" pitchFamily="34" charset="0"/>
                <a:ea typeface="Verdana" panose="020B0604030504040204" pitchFamily="34" charset="0"/>
              </a:rPr>
              <a:t> (2019)</a:t>
            </a:r>
            <a:endParaRPr lang="el-GR" sz="3600" b="1" dirty="0"/>
          </a:p>
        </p:txBody>
      </p:sp>
      <p:graphicFrame>
        <p:nvGraphicFramePr>
          <p:cNvPr id="5" name="Πίνακας 4">
            <a:extLst>
              <a:ext uri="{FF2B5EF4-FFF2-40B4-BE49-F238E27FC236}">
                <a16:creationId xmlns:a16="http://schemas.microsoft.com/office/drawing/2014/main" id="{91938082-935E-4CBC-A99E-BE58E44186EE}"/>
              </a:ext>
            </a:extLst>
          </p:cNvPr>
          <p:cNvGraphicFramePr>
            <a:graphicFrameLocks noGrp="1"/>
          </p:cNvGraphicFramePr>
          <p:nvPr/>
        </p:nvGraphicFramePr>
        <p:xfrm>
          <a:off x="123796" y="1620983"/>
          <a:ext cx="11776365" cy="4526444"/>
        </p:xfrm>
        <a:graphic>
          <a:graphicData uri="http://schemas.openxmlformats.org/drawingml/2006/table">
            <a:tbl>
              <a:tblPr firstRow="1" firstCol="1" bandRow="1"/>
              <a:tblGrid>
                <a:gridCol w="1069210">
                  <a:extLst>
                    <a:ext uri="{9D8B030D-6E8A-4147-A177-3AD203B41FA5}">
                      <a16:colId xmlns:a16="http://schemas.microsoft.com/office/drawing/2014/main" val="3403200622"/>
                    </a:ext>
                  </a:extLst>
                </a:gridCol>
                <a:gridCol w="3758140">
                  <a:extLst>
                    <a:ext uri="{9D8B030D-6E8A-4147-A177-3AD203B41FA5}">
                      <a16:colId xmlns:a16="http://schemas.microsoft.com/office/drawing/2014/main" val="804847862"/>
                    </a:ext>
                  </a:extLst>
                </a:gridCol>
                <a:gridCol w="3052690">
                  <a:extLst>
                    <a:ext uri="{9D8B030D-6E8A-4147-A177-3AD203B41FA5}">
                      <a16:colId xmlns:a16="http://schemas.microsoft.com/office/drawing/2014/main" val="838772481"/>
                    </a:ext>
                  </a:extLst>
                </a:gridCol>
                <a:gridCol w="3896325">
                  <a:extLst>
                    <a:ext uri="{9D8B030D-6E8A-4147-A177-3AD203B41FA5}">
                      <a16:colId xmlns:a16="http://schemas.microsoft.com/office/drawing/2014/main" val="920749961"/>
                    </a:ext>
                  </a:extLst>
                </a:gridCol>
              </a:tblGrid>
              <a:tr h="1427018"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Α/Α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858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l-GR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ΠΗΓΗ ΑΝΑΚΤΗΣΗΣ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858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24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ΠΟΣΟΤΗΤΕΣ (</a:t>
                      </a:r>
                      <a:r>
                        <a:rPr lang="en-US" sz="24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Kg)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858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24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% Α.Σ.Α.</a:t>
                      </a:r>
                      <a:r>
                        <a:rPr lang="en-US" sz="24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* </a:t>
                      </a:r>
                    </a:p>
                    <a:p>
                      <a:pPr algn="ctr" rtl="0" fontAlgn="ctr"/>
                      <a:r>
                        <a:rPr lang="en-US" sz="2200" b="1" i="1" u="none" strike="noStrike" kern="1200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(*A</a:t>
                      </a:r>
                      <a:r>
                        <a:rPr lang="el-GR" sz="2200" b="1" i="1" u="none" strike="noStrike" kern="1200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.Σ.Α. </a:t>
                      </a:r>
                    </a:p>
                    <a:p>
                      <a:pPr algn="ctr" rtl="0" fontAlgn="ctr"/>
                      <a:r>
                        <a:rPr lang="el-GR" sz="2200" b="1" i="1" u="none" strike="noStrike" kern="1200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294.254.000 </a:t>
                      </a:r>
                      <a:r>
                        <a:rPr lang="en-US" sz="2200" b="1" i="1" u="none" strike="noStrike" kern="1200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kg)</a:t>
                      </a:r>
                      <a:endParaRPr lang="el-GR" sz="2200" b="1" i="1" u="none" strike="noStrike" kern="1200" dirty="0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85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06320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3000" b="1" i="0" u="none" strike="noStrike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858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l-GR" sz="3000" b="0" i="0" u="none" strike="noStrike" dirty="0">
                          <a:solidFill>
                            <a:srgbClr val="4D4D4D"/>
                          </a:solidFill>
                          <a:effectLst/>
                          <a:latin typeface="Verdana" panose="020B0604030504040204" pitchFamily="34" charset="0"/>
                        </a:rPr>
                        <a:t>Ανάκτηση Β.Ε.Α.Σ.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9D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l-GR" sz="3000" b="0" i="0" u="none" strike="noStrike" kern="1200" dirty="0">
                          <a:solidFill>
                            <a:srgbClr val="4D4D4D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19.008.808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9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3000" b="0" i="0" u="none" strike="noStrike" dirty="0">
                        <a:solidFill>
                          <a:srgbClr val="4D4D4D"/>
                        </a:solidFill>
                        <a:effectLst/>
                        <a:latin typeface="Verdana" panose="020B0604030504040204" pitchFamily="34" charset="0"/>
                      </a:endParaRPr>
                    </a:p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3000" b="0" i="0" u="none" strike="noStrike" dirty="0">
                          <a:solidFill>
                            <a:srgbClr val="4D4D4D"/>
                          </a:solidFill>
                          <a:effectLst/>
                          <a:latin typeface="Verdana" panose="020B0604030504040204" pitchFamily="34" charset="0"/>
                        </a:rPr>
                        <a:t>6,46</a:t>
                      </a:r>
                      <a:r>
                        <a:rPr lang="en-US" sz="3000" b="0" i="0" u="none" strike="noStrike" dirty="0">
                          <a:solidFill>
                            <a:srgbClr val="4D4D4D"/>
                          </a:solidFill>
                          <a:effectLst/>
                          <a:latin typeface="Verdana" panose="020B0604030504040204" pitchFamily="34" charset="0"/>
                        </a:rPr>
                        <a:t>%</a:t>
                      </a:r>
                      <a:endParaRPr lang="el-GR" sz="3000" b="0" i="0" u="none" strike="noStrike" dirty="0">
                        <a:solidFill>
                          <a:srgbClr val="4D4D4D"/>
                        </a:solidFill>
                        <a:effectLst/>
                        <a:latin typeface="Verdana" panose="020B0604030504040204" pitchFamily="34" charset="0"/>
                      </a:endParaRPr>
                    </a:p>
                    <a:p>
                      <a:pPr algn="r" rtl="0" fontAlgn="ctr"/>
                      <a:endParaRPr lang="el-GR" sz="3000" b="0" i="0" u="none" strike="noStrike" dirty="0">
                        <a:solidFill>
                          <a:srgbClr val="4D4D4D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9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5592484"/>
                  </a:ext>
                </a:extLst>
              </a:tr>
              <a:tr h="8233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3000" b="1" i="0" u="none" strike="noStrike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858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l-GR" sz="3000" b="0" i="0" u="none" strike="noStrike" dirty="0">
                          <a:solidFill>
                            <a:srgbClr val="4D4D4D"/>
                          </a:solidFill>
                          <a:effectLst/>
                          <a:latin typeface="Verdana" panose="020B0604030504040204" pitchFamily="34" charset="0"/>
                        </a:rPr>
                        <a:t>Ανάκτηση από Κ.Δ.Α.Υ.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D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l-GR" sz="3000" b="0" i="0" u="none" strike="noStrike" kern="1200" dirty="0">
                          <a:solidFill>
                            <a:srgbClr val="4D4D4D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10.475.442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D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l-GR" sz="3000" b="0" i="0" u="none" strike="noStrike" dirty="0">
                          <a:solidFill>
                            <a:srgbClr val="4D4D4D"/>
                          </a:solidFill>
                          <a:effectLst/>
                          <a:latin typeface="Verdana" panose="020B0604030504040204" pitchFamily="34" charset="0"/>
                        </a:rPr>
                        <a:t>3,56%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D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2866776"/>
                  </a:ext>
                </a:extLst>
              </a:tr>
              <a:tr h="794376">
                <a:tc gridSpan="2">
                  <a:txBody>
                    <a:bodyPr/>
                    <a:lstStyle/>
                    <a:p>
                      <a:pPr algn="r" rtl="0" fontAlgn="ctr"/>
                      <a:r>
                        <a:rPr lang="el-GR" sz="3000" b="1" i="0" u="none" strike="noStrike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ΣΥΝΟΛΟ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858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l-GR" sz="3000" b="1" i="0" u="none" strike="noStrike" dirty="0">
                          <a:solidFill>
                            <a:srgbClr val="4D4D4D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29.484.251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DE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l-GR" sz="3000" b="1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10,02</a:t>
                      </a:r>
                      <a:r>
                        <a:rPr kumimoji="0" lang="en-US" sz="3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%</a:t>
                      </a:r>
                      <a:endParaRPr lang="el-GR" sz="3000" b="1" i="0" u="none" strike="noStrike" dirty="0">
                        <a:solidFill>
                          <a:srgbClr val="4D4D4D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D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3870581"/>
                  </a:ext>
                </a:extLst>
              </a:tr>
            </a:tbl>
          </a:graphicData>
        </a:graphic>
      </p:graphicFrame>
      <p:pic>
        <p:nvPicPr>
          <p:cNvPr id="4" name="Εικόνα 3">
            <a:extLst>
              <a:ext uri="{FF2B5EF4-FFF2-40B4-BE49-F238E27FC236}">
                <a16:creationId xmlns:a16="http://schemas.microsoft.com/office/drawing/2014/main" id="{6F800646-9A89-43E7-9D98-C26C2879B9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441" y="134351"/>
            <a:ext cx="2418120" cy="1432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5269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>
            <a:extLst>
              <a:ext uri="{FF2B5EF4-FFF2-40B4-BE49-F238E27FC236}">
                <a16:creationId xmlns:a16="http://schemas.microsoft.com/office/drawing/2014/main" id="{523F3E9A-5F9A-408E-9899-3E2B3686E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436" y="290946"/>
            <a:ext cx="10850782" cy="983672"/>
          </a:xfrm>
        </p:spPr>
        <p:txBody>
          <a:bodyPr/>
          <a:lstStyle/>
          <a:p>
            <a:r>
              <a:rPr kumimoji="0" lang="el-GR" sz="3400" i="0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Αποτελέσματα Διαχείρισης Στερεών Αποβλήτων 2019</a:t>
            </a:r>
            <a:endParaRPr lang="el-GR" sz="3400" dirty="0"/>
          </a:p>
        </p:txBody>
      </p:sp>
      <p:graphicFrame>
        <p:nvGraphicFramePr>
          <p:cNvPr id="4" name="Diagram 12">
            <a:extLst>
              <a:ext uri="{FF2B5EF4-FFF2-40B4-BE49-F238E27FC236}">
                <a16:creationId xmlns:a16="http://schemas.microsoft.com/office/drawing/2014/main" id="{AD2694B7-D4E6-4784-BF85-4AEBB63607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6510690"/>
              </p:ext>
            </p:extLst>
          </p:nvPr>
        </p:nvGraphicFramePr>
        <p:xfrm>
          <a:off x="214085" y="1320800"/>
          <a:ext cx="7986018" cy="51389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Αριστερό άγκιστρο 5">
            <a:extLst>
              <a:ext uri="{FF2B5EF4-FFF2-40B4-BE49-F238E27FC236}">
                <a16:creationId xmlns:a16="http://schemas.microsoft.com/office/drawing/2014/main" id="{B3E9BAF1-3E1E-40D9-B114-3228271039CF}"/>
              </a:ext>
            </a:extLst>
          </p:cNvPr>
          <p:cNvSpPr/>
          <p:nvPr/>
        </p:nvSpPr>
        <p:spPr>
          <a:xfrm>
            <a:off x="7710128" y="2569496"/>
            <a:ext cx="928914" cy="285931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1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561DF17D-A963-472A-BFAD-A767A35FD48B}"/>
              </a:ext>
            </a:extLst>
          </p:cNvPr>
          <p:cNvSpPr/>
          <p:nvPr/>
        </p:nvSpPr>
        <p:spPr>
          <a:xfrm flipH="1">
            <a:off x="8507972" y="1482331"/>
            <a:ext cx="3321231" cy="4383313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chemeClr val="tx2">
                <a:lumMod val="75000"/>
              </a:scheme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ΔΗΜΟΤΙΚΑ ΑΠΟΒΛΗΤΑ ΣΥΣΚΕΥΑΣΙΑΣ</a:t>
            </a:r>
            <a:endParaRPr kumimoji="0" lang="el-GR" sz="2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2,76 %</a:t>
            </a:r>
            <a:endParaRPr kumimoji="0" lang="el-GR" sz="2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l-GR" sz="2000" b="1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ΕΝΤΥΠΟ ΧΑΡΤΙ</a:t>
            </a:r>
            <a:endParaRPr kumimoji="0" lang="el-GR" sz="2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0,8 %</a:t>
            </a:r>
            <a:endParaRPr kumimoji="0" lang="el-GR" sz="2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l-GR" sz="2000" b="1" i="0" u="none" strike="noStrike" kern="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Β.Ε.Α.Σ.</a:t>
            </a:r>
            <a:endParaRPr kumimoji="0" lang="el-GR" sz="2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6,46 %</a:t>
            </a:r>
            <a:endParaRPr kumimoji="0" lang="el-GR" sz="2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4983293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>
            <a:extLst>
              <a:ext uri="{FF2B5EF4-FFF2-40B4-BE49-F238E27FC236}">
                <a16:creationId xmlns:a16="http://schemas.microsoft.com/office/drawing/2014/main" id="{00779ED7-A701-4BEB-BC11-B3BEEDD91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691" y="0"/>
            <a:ext cx="6954981" cy="958647"/>
          </a:xfrm>
        </p:spPr>
        <p:txBody>
          <a:bodyPr/>
          <a:lstStyle/>
          <a:p>
            <a:r>
              <a:rPr lang="el-GR" sz="3200" dirty="0">
                <a:latin typeface="Verdana" panose="020B0604030504040204" pitchFamily="34" charset="0"/>
                <a:ea typeface="Verdana" panose="020B0604030504040204" pitchFamily="34" charset="0"/>
              </a:rPr>
              <a:t>Πρόβλεψη Εκπλήρωσης Στόχων 2025</a:t>
            </a:r>
          </a:p>
        </p:txBody>
      </p:sp>
      <p:graphicFrame>
        <p:nvGraphicFramePr>
          <p:cNvPr id="6" name="Diagram 12">
            <a:extLst>
              <a:ext uri="{FF2B5EF4-FFF2-40B4-BE49-F238E27FC236}">
                <a16:creationId xmlns:a16="http://schemas.microsoft.com/office/drawing/2014/main" id="{C79ABB74-5F4A-4C17-981D-F1ABFBB350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1812539"/>
              </p:ext>
            </p:extLst>
          </p:nvPr>
        </p:nvGraphicFramePr>
        <p:xfrm>
          <a:off x="77957" y="707921"/>
          <a:ext cx="7895771" cy="5943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ADE22B24-F827-4C84-B07A-84CEE69ED9C2}"/>
              </a:ext>
            </a:extLst>
          </p:cNvPr>
          <p:cNvSpPr/>
          <p:nvPr/>
        </p:nvSpPr>
        <p:spPr>
          <a:xfrm>
            <a:off x="3096370" y="6851040"/>
            <a:ext cx="2435406" cy="1162951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0E6E1388-BD0E-48C6-9380-36840B647CC6}"/>
              </a:ext>
            </a:extLst>
          </p:cNvPr>
          <p:cNvSpPr/>
          <p:nvPr/>
        </p:nvSpPr>
        <p:spPr>
          <a:xfrm>
            <a:off x="7909726" y="332508"/>
            <a:ext cx="4108867" cy="5633884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l-GR" sz="2000" b="1" i="0" u="none" strike="noStrike" kern="0" cap="none" spc="0" normalizeH="0" baseline="0" noProof="0" dirty="0">
                <a:ln>
                  <a:noFill/>
                </a:ln>
                <a:solidFill>
                  <a:srgbClr val="E76C53">
                    <a:lumMod val="7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Παραδοχή:</a:t>
            </a:r>
            <a:r>
              <a:rPr kumimoji="0" lang="el-GR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Λειτουργούσες           Υποδομές:  </a:t>
            </a:r>
          </a:p>
          <a:p>
            <a:pPr marL="265113" marR="0" lvl="0" indent="-265113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0" cap="none" spc="0" normalizeH="0" baseline="0" noProof="0" dirty="0">
                <a:ln>
                  <a:noFill/>
                </a:ln>
                <a:solidFill>
                  <a:srgbClr val="4D4D4D">
                    <a:lumMod val="7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</a:t>
            </a:r>
            <a:r>
              <a:rPr kumimoji="0" lang="el-GR" sz="2400" b="1" i="0" u="none" strike="noStrike" kern="0" cap="none" spc="0" normalizeH="0" baseline="0" noProof="0" dirty="0">
                <a:ln>
                  <a:noFill/>
                </a:ln>
                <a:solidFill>
                  <a:srgbClr val="4D4D4D">
                    <a:lumMod val="7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el-GR" sz="2000" b="1" i="0" u="none" strike="noStrike" kern="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Μ.Ε.Α.- ΜΕ.ΒΑ. </a:t>
            </a:r>
            <a:r>
              <a:rPr lang="el-GR" sz="2000" b="1" kern="0" dirty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Θήβας </a:t>
            </a:r>
            <a:r>
              <a:rPr kumimoji="0" lang="el-GR" sz="2000" b="1" i="0" u="none" strike="noStrike" kern="0" cap="none" spc="0" normalizeH="0" baseline="0" noProof="0" dirty="0">
                <a:ln>
                  <a:noFill/>
                </a:ln>
                <a:solidFill>
                  <a:srgbClr val="4D4D4D">
                    <a:lumMod val="7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&amp; </a:t>
            </a:r>
            <a:r>
              <a:rPr kumimoji="0" lang="el-GR" sz="20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ΜΕ.ΒΑ. Άμφισσας</a:t>
            </a:r>
          </a:p>
          <a:p>
            <a:pPr marL="265113" marR="0" lvl="0" indent="-265113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0" cap="none" spc="0" normalizeH="0" baseline="0" noProof="0" dirty="0">
                <a:ln>
                  <a:noFill/>
                </a:ln>
                <a:solidFill>
                  <a:srgbClr val="E76C53">
                    <a:lumMod val="7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Μείωση ποσοστού υπολείμματος προς Υγειονομική Ταφή: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ts val="1500"/>
              <a:buFont typeface="Wingdings 3" panose="05040102010807070707" pitchFamily="18" charset="2"/>
              <a:buChar char=""/>
              <a:tabLst/>
              <a:defRPr/>
            </a:pPr>
            <a:r>
              <a:rPr kumimoji="0" lang="el-GR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Με ΔσΠ διακριτών ρευμάτων και ανάκτηση: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BF8F00"/>
              </a:buClr>
              <a:buSzPts val="1500"/>
              <a:buFont typeface="Wingdings 3" panose="05040102010807070707" pitchFamily="18" charset="2"/>
              <a:buChar char=""/>
              <a:tabLst/>
              <a:defRPr/>
            </a:pPr>
            <a:r>
              <a:rPr kumimoji="0" lang="el-GR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Βιοαποβλήτων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BF8F00"/>
              </a:buClr>
              <a:buSzPts val="1500"/>
              <a:buFont typeface="Wingdings 3" panose="05040102010807070707" pitchFamily="18" charset="2"/>
              <a:buChar char=""/>
              <a:tabLst/>
              <a:defRPr/>
            </a:pPr>
            <a:r>
              <a:rPr kumimoji="0" lang="el-GR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Ανακυκλώσιμων και λοιπών ρευμάτων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BF8F00"/>
              </a:buClr>
              <a:buSzPts val="1500"/>
              <a:buFont typeface="Wingdings 3" panose="05040102010807070707" pitchFamily="18" charset="2"/>
              <a:buChar char=""/>
              <a:tabLst/>
              <a:defRPr/>
            </a:pPr>
            <a:r>
              <a:rPr kumimoji="0" lang="el-GR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Β.Ε.Α.Σ.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BF8F00"/>
              </a:buClr>
              <a:buSzPts val="1500"/>
              <a:buFont typeface="Wingdings 3" panose="05040102010807070707" pitchFamily="18" charset="2"/>
              <a:buChar char=""/>
              <a:tabLst/>
              <a:defRPr/>
            </a:pPr>
            <a:r>
              <a:rPr kumimoji="0" lang="el-GR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Ανακυκλώσιμων από Μ.Ε.Α.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BF8F00"/>
              </a:buClr>
              <a:buSzPts val="1500"/>
              <a:buFont typeface="Wingdings 3" panose="05040102010807070707" pitchFamily="18" charset="2"/>
              <a:buChar char="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CLO</a:t>
            </a:r>
            <a:endParaRPr kumimoji="0" lang="el-GR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8433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>
            <a:extLst>
              <a:ext uri="{FF2B5EF4-FFF2-40B4-BE49-F238E27FC236}">
                <a16:creationId xmlns:a16="http://schemas.microsoft.com/office/drawing/2014/main" id="{00779ED7-A701-4BEB-BC11-B3BEEDD91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690" y="443346"/>
            <a:ext cx="7675419" cy="560439"/>
          </a:xfrm>
        </p:spPr>
        <p:txBody>
          <a:bodyPr/>
          <a:lstStyle/>
          <a:p>
            <a:r>
              <a:rPr lang="el-GR" sz="3200" dirty="0">
                <a:latin typeface="Verdana" panose="020B0604030504040204" pitchFamily="34" charset="0"/>
                <a:ea typeface="Verdana" panose="020B0604030504040204" pitchFamily="34" charset="0"/>
              </a:rPr>
              <a:t>Πρόβλεψη Εκπλήρωσης Στόχων 2030</a:t>
            </a:r>
          </a:p>
        </p:txBody>
      </p:sp>
      <p:graphicFrame>
        <p:nvGraphicFramePr>
          <p:cNvPr id="6" name="Diagram 12">
            <a:extLst>
              <a:ext uri="{FF2B5EF4-FFF2-40B4-BE49-F238E27FC236}">
                <a16:creationId xmlns:a16="http://schemas.microsoft.com/office/drawing/2014/main" id="{C79ABB74-5F4A-4C17-981D-F1ABFBB350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4103554"/>
              </p:ext>
            </p:extLst>
          </p:nvPr>
        </p:nvGraphicFramePr>
        <p:xfrm>
          <a:off x="486697" y="206476"/>
          <a:ext cx="7403690" cy="6651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Εικόνα 3">
            <a:extLst>
              <a:ext uri="{FF2B5EF4-FFF2-40B4-BE49-F238E27FC236}">
                <a16:creationId xmlns:a16="http://schemas.microsoft.com/office/drawing/2014/main" id="{CFB5F133-7FDA-4ED0-BEA4-2E5A3C370E5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20819" y="5598548"/>
            <a:ext cx="1126717" cy="1126717"/>
          </a:xfrm>
          <a:prstGeom prst="rect">
            <a:avLst/>
          </a:prstGeom>
        </p:spPr>
      </p:pic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4E2458CF-630E-4B78-BA16-CA8F31297374}"/>
              </a:ext>
            </a:extLst>
          </p:cNvPr>
          <p:cNvSpPr/>
          <p:nvPr/>
        </p:nvSpPr>
        <p:spPr>
          <a:xfrm>
            <a:off x="8066475" y="249382"/>
            <a:ext cx="3937819" cy="623946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BF8F00"/>
              </a:buClr>
              <a:buSzPts val="1500"/>
              <a:buFont typeface="Wingdings 3" panose="05040102010807070707" pitchFamily="18" charset="2"/>
              <a:buChar char=""/>
              <a:tabLst/>
              <a:defRPr/>
            </a:pPr>
            <a:endParaRPr kumimoji="0" lang="el-GR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l-GR" sz="1900" b="1" i="0" u="none" strike="noStrike" kern="0" cap="none" spc="0" normalizeH="0" baseline="0" noProof="0" dirty="0">
                <a:ln>
                  <a:noFill/>
                </a:ln>
                <a:solidFill>
                  <a:srgbClr val="E76C53">
                    <a:lumMod val="7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Παραδοχή</a:t>
            </a:r>
            <a:r>
              <a:rPr kumimoji="0" lang="el-GR" sz="19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</a:p>
          <a:p>
            <a:pPr marR="0" lvl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l-GR" sz="1900" b="1" kern="0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</a:t>
            </a:r>
            <a:r>
              <a:rPr kumimoji="0" lang="el-GR" sz="19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Λειτουργούσες υποδομές: </a:t>
            </a:r>
          </a:p>
          <a:p>
            <a:pPr marL="265113" marR="0" lvl="0" indent="-265113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900" b="1" i="0" u="none" strike="noStrike" kern="0" cap="none" spc="0" normalizeH="0" baseline="0" noProof="0" dirty="0">
                <a:ln>
                  <a:noFill/>
                </a:ln>
                <a:solidFill>
                  <a:srgbClr val="1EC08A">
                    <a:lumMod val="7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</a:t>
            </a:r>
            <a:r>
              <a:rPr kumimoji="0" lang="el-GR" sz="2600" b="1" i="0" u="none" strike="noStrike" kern="0" cap="none" spc="0" normalizeH="0" baseline="0" noProof="0" dirty="0">
                <a:ln>
                  <a:noFill/>
                </a:ln>
                <a:solidFill>
                  <a:srgbClr val="1EC08A">
                    <a:lumMod val="7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4 </a:t>
            </a:r>
            <a:r>
              <a:rPr kumimoji="0" lang="el-GR" sz="1900" b="1" i="0" u="none" strike="noStrike" kern="0" cap="none" spc="0" normalizeH="0" baseline="0" noProof="0" dirty="0">
                <a:ln>
                  <a:noFill/>
                </a:ln>
                <a:solidFill>
                  <a:srgbClr val="1EC08A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Μ.Ε.Α.- ΜΕ.ΒΑ. Θήβας, Χαλκίδας, Λαμίας &amp; Άμφισσας </a:t>
            </a:r>
            <a:r>
              <a:rPr kumimoji="0" lang="el-GR" sz="1900" b="1" i="0" u="none" strike="noStrike" kern="0" cap="none" spc="0" normalizeH="0" baseline="0" noProof="0" dirty="0">
                <a:ln>
                  <a:noFill/>
                </a:ln>
                <a:solidFill>
                  <a:srgbClr val="4D4D4D">
                    <a:lumMod val="7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&amp; </a:t>
            </a:r>
            <a:r>
              <a:rPr lang="el-GR" sz="2600" b="1" kern="0" dirty="0">
                <a:solidFill>
                  <a:srgbClr val="FFC000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</a:t>
            </a:r>
            <a:r>
              <a:rPr kumimoji="0" lang="el-GR" sz="1900" b="1" i="0" u="none" strike="noStrike" kern="0" cap="none" spc="0" normalizeH="0" baseline="0" noProof="0" dirty="0">
                <a:ln>
                  <a:noFill/>
                </a:ln>
                <a:solidFill>
                  <a:srgbClr val="4D4D4D">
                    <a:lumMod val="7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el-GR" sz="1900" b="1" i="0" u="none" strike="noStrike" kern="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ΜΕ.ΒΑ. Καρύστου &amp; Λιβαδειάς</a:t>
            </a:r>
          </a:p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l-GR" sz="1900" b="1" i="0" u="none" strike="noStrike" kern="0" cap="none" spc="0" normalizeH="0" baseline="0" noProof="0" dirty="0">
                <a:ln>
                  <a:noFill/>
                </a:ln>
                <a:solidFill>
                  <a:srgbClr val="E76C53">
                    <a:lumMod val="7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Σημαντική Μείωση ποσοστού υπολείμματος προς Υγειονομική Ταφή: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ts val="1500"/>
              <a:buFont typeface="Wingdings 3" panose="05040102010807070707" pitchFamily="18" charset="2"/>
              <a:buChar char=""/>
              <a:tabLst/>
              <a:defRPr/>
            </a:pPr>
            <a:r>
              <a:rPr kumimoji="0" lang="el-GR" sz="1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Με ΔσΠ διακριτών ρευμάτων και ανάκτηση: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BF8F00"/>
              </a:buClr>
              <a:buSzPts val="1500"/>
              <a:buFont typeface="Wingdings 3" panose="05040102010807070707" pitchFamily="18" charset="2"/>
              <a:buChar char=""/>
              <a:tabLst/>
              <a:defRPr/>
            </a:pPr>
            <a:r>
              <a:rPr kumimoji="0" lang="el-GR" sz="1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Βιοαποβλήτων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BF8F00"/>
              </a:buClr>
              <a:buSzPts val="1500"/>
              <a:buFont typeface="Wingdings 3" panose="05040102010807070707" pitchFamily="18" charset="2"/>
              <a:buChar char=""/>
              <a:tabLst/>
              <a:defRPr/>
            </a:pPr>
            <a:r>
              <a:rPr kumimoji="0" lang="el-GR" sz="1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Ανακυκλώσιμων και λοιπών ρευμάτων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BF8F00"/>
              </a:buClr>
              <a:buSzPts val="1500"/>
              <a:buFont typeface="Wingdings 3" panose="05040102010807070707" pitchFamily="18" charset="2"/>
              <a:buChar char=""/>
              <a:tabLst/>
              <a:defRPr/>
            </a:pPr>
            <a:r>
              <a:rPr kumimoji="0" lang="el-GR" sz="1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Β.Ε.Α.Σ.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BF8F00"/>
              </a:buClr>
              <a:buSzPts val="1500"/>
              <a:buFont typeface="Wingdings 3" panose="05040102010807070707" pitchFamily="18" charset="2"/>
              <a:buChar char=""/>
              <a:tabLst/>
              <a:defRPr/>
            </a:pPr>
            <a:r>
              <a:rPr kumimoji="0" lang="el-GR" sz="1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Ανακυκλώσιμων από Μ.Ε.Α.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BF8F00"/>
              </a:buClr>
              <a:buSzPts val="1500"/>
              <a:buFont typeface="Wingdings 3" panose="05040102010807070707" pitchFamily="18" charset="2"/>
              <a:buChar char=""/>
              <a:tabLst/>
              <a:defRPr/>
            </a:pP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CLO</a:t>
            </a:r>
            <a:endParaRPr kumimoji="0" lang="el-GR" sz="19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BF8F00"/>
              </a:buClr>
              <a:buSzPts val="1500"/>
              <a:buFont typeface="Wingdings 3" panose="05040102010807070707" pitchFamily="18" charset="2"/>
              <a:buChar char=""/>
              <a:tabLst/>
              <a:defRPr/>
            </a:pPr>
            <a:r>
              <a:rPr kumimoji="0" lang="el-GR" sz="1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Παραγωγή </a:t>
            </a: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SRF/RDF</a:t>
            </a:r>
            <a:endParaRPr kumimoji="0" lang="el-GR" sz="19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BF8F00"/>
              </a:buClr>
              <a:buSzPts val="1500"/>
              <a:buFont typeface="Wingdings 3" panose="05040102010807070707" pitchFamily="18" charset="2"/>
              <a:buChar char=""/>
              <a:tabLst/>
              <a:defRPr/>
            </a:pPr>
            <a:endParaRPr kumimoji="0" lang="el-GR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6699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>
            <a:extLst>
              <a:ext uri="{FF2B5EF4-FFF2-40B4-BE49-F238E27FC236}">
                <a16:creationId xmlns:a16="http://schemas.microsoft.com/office/drawing/2014/main" id="{02E29542-498E-481E-8D37-164784221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672" y="110836"/>
            <a:ext cx="10502649" cy="906803"/>
          </a:xfrm>
        </p:spPr>
        <p:txBody>
          <a:bodyPr/>
          <a:lstStyle/>
          <a:p>
            <a:r>
              <a:rPr lang="el-GR" sz="3400" dirty="0">
                <a:solidFill>
                  <a:srgbClr val="034EA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Συγκεντρωτικά Αποτελέσματα Διαχείρισης Α.Σ.Α. 2019, 2025 &amp; </a:t>
            </a:r>
            <a:r>
              <a:rPr kumimoji="0" lang="el-GR" sz="3400" b="0" i="0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2030</a:t>
            </a:r>
            <a:endParaRPr lang="el-GR" sz="3400" dirty="0"/>
          </a:p>
        </p:txBody>
      </p:sp>
      <p:pic>
        <p:nvPicPr>
          <p:cNvPr id="4" name="Θέση περιεχομένου 6" descr="Εικόνα που περιέχει πίνακας&#10;&#10;Περιγραφή που δημιουργήθηκε αυτόματα">
            <a:extLst>
              <a:ext uri="{FF2B5EF4-FFF2-40B4-BE49-F238E27FC236}">
                <a16:creationId xmlns:a16="http://schemas.microsoft.com/office/drawing/2014/main" id="{485AF07F-06F3-4AAD-B819-1795B374996B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" t="15953" r="58085" b="-607"/>
          <a:stretch/>
        </p:blipFill>
        <p:spPr bwMode="auto">
          <a:xfrm>
            <a:off x="147485" y="1342103"/>
            <a:ext cx="4218038" cy="52651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7" name="Πίνακας 6">
            <a:extLst>
              <a:ext uri="{FF2B5EF4-FFF2-40B4-BE49-F238E27FC236}">
                <a16:creationId xmlns:a16="http://schemas.microsoft.com/office/drawing/2014/main" id="{C3B01898-9733-4ACD-9B05-B16DA95CC3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589294"/>
              </p:ext>
            </p:extLst>
          </p:nvPr>
        </p:nvGraphicFramePr>
        <p:xfrm>
          <a:off x="4218037" y="1157259"/>
          <a:ext cx="7492180" cy="5029200"/>
        </p:xfrm>
        <a:graphic>
          <a:graphicData uri="http://schemas.openxmlformats.org/drawingml/2006/table">
            <a:tbl>
              <a:tblPr firstRow="1" firstCol="1" bandRow="1"/>
              <a:tblGrid>
                <a:gridCol w="2373975">
                  <a:extLst>
                    <a:ext uri="{9D8B030D-6E8A-4147-A177-3AD203B41FA5}">
                      <a16:colId xmlns:a16="http://schemas.microsoft.com/office/drawing/2014/main" val="877505990"/>
                    </a:ext>
                  </a:extLst>
                </a:gridCol>
                <a:gridCol w="2655023">
                  <a:extLst>
                    <a:ext uri="{9D8B030D-6E8A-4147-A177-3AD203B41FA5}">
                      <a16:colId xmlns:a16="http://schemas.microsoft.com/office/drawing/2014/main" val="1460201601"/>
                    </a:ext>
                  </a:extLst>
                </a:gridCol>
                <a:gridCol w="2463182">
                  <a:extLst>
                    <a:ext uri="{9D8B030D-6E8A-4147-A177-3AD203B41FA5}">
                      <a16:colId xmlns:a16="http://schemas.microsoft.com/office/drawing/2014/main" val="1747339610"/>
                    </a:ext>
                  </a:extLst>
                </a:gridCol>
              </a:tblGrid>
              <a:tr h="327938">
                <a:tc>
                  <a:txBody>
                    <a:bodyPr/>
                    <a:lstStyle/>
                    <a:p>
                      <a:pPr algn="ctr"/>
                      <a:r>
                        <a:rPr lang="el-GR" sz="22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el-GR" sz="22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2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el-GR" sz="22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2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2030</a:t>
                      </a:r>
                      <a:endParaRPr lang="el-GR" sz="22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3714228"/>
                  </a:ext>
                </a:extLst>
              </a:tr>
              <a:tr h="983815">
                <a:tc>
                  <a:txBody>
                    <a:bodyPr/>
                    <a:lstStyle/>
                    <a:p>
                      <a:pPr algn="ctr"/>
                      <a:endParaRPr lang="el-GR" sz="22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l-GR" sz="2200" b="1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89,98 %</a:t>
                      </a:r>
                      <a:endParaRPr lang="el-GR" sz="2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22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l-GR" sz="2200" b="1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58,8 %</a:t>
                      </a:r>
                      <a:endParaRPr lang="el-GR" sz="2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200" b="1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26,3 %</a:t>
                      </a:r>
                      <a:endParaRPr kumimoji="0" lang="el-GR" sz="2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l-GR" sz="2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6503044"/>
                  </a:ext>
                </a:extLst>
              </a:tr>
              <a:tr h="983815">
                <a:tc>
                  <a:txBody>
                    <a:bodyPr/>
                    <a:lstStyle/>
                    <a:p>
                      <a:pPr algn="ctr"/>
                      <a:endParaRPr lang="el-GR" sz="22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l-GR" sz="2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10,02 %</a:t>
                      </a:r>
                      <a:endParaRPr lang="el-GR" sz="22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22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34,6 %</a:t>
                      </a:r>
                      <a:endParaRPr lang="el-GR" sz="22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l-GR" sz="2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l-GR" sz="22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/>
                      <a:r>
                        <a:rPr lang="el-GR" sz="2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42,8 %</a:t>
                      </a:r>
                      <a:endParaRPr lang="el-GR" sz="22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0478667"/>
                  </a:ext>
                </a:extLst>
              </a:tr>
              <a:tr h="983815">
                <a:tc>
                  <a:txBody>
                    <a:bodyPr/>
                    <a:lstStyle/>
                    <a:p>
                      <a:pPr algn="ctr"/>
                      <a:endParaRPr lang="el-GR" sz="22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l-GR" sz="2200" b="1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l-GR" sz="2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l-GR" sz="2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2,7 %</a:t>
                      </a:r>
                    </a:p>
                    <a:p>
                      <a:pPr algn="ctr"/>
                      <a:r>
                        <a:rPr lang="el-GR" sz="2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l-GR" sz="22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l-GR" sz="2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9,8 %</a:t>
                      </a:r>
                    </a:p>
                    <a:p>
                      <a:pPr algn="ctr"/>
                      <a:r>
                        <a:rPr lang="el-GR" sz="2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l-GR" sz="22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0650076"/>
                  </a:ext>
                </a:extLst>
              </a:tr>
              <a:tr h="655877">
                <a:tc>
                  <a:txBody>
                    <a:bodyPr/>
                    <a:lstStyle/>
                    <a:p>
                      <a:pPr algn="ctr"/>
                      <a:endParaRPr lang="el-GR" sz="22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l-GR" sz="2200" b="1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22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l-GR" sz="2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2,5 %</a:t>
                      </a:r>
                      <a:endParaRPr lang="el-GR" sz="22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22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l-GR" sz="2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14,7 </a:t>
                      </a:r>
                      <a:r>
                        <a:rPr kumimoji="0" lang="el-GR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el-GR" sz="22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5695088"/>
                  </a:ext>
                </a:extLst>
              </a:tr>
              <a:tr h="983815">
                <a:tc>
                  <a:txBody>
                    <a:bodyPr/>
                    <a:lstStyle/>
                    <a:p>
                      <a:pPr algn="ctr"/>
                      <a:endParaRPr lang="el-GR" sz="22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l-GR" sz="2200" b="1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l-GR" sz="2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22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el-GR" sz="2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l-GR" sz="2200" b="1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l-GR" sz="2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200" b="1" dirty="0">
                          <a:solidFill>
                            <a:schemeClr val="accent5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/>
                      <a:r>
                        <a:rPr lang="el-GR" sz="2200" b="1" dirty="0">
                          <a:solidFill>
                            <a:schemeClr val="accent5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3,7 %</a:t>
                      </a:r>
                      <a:endParaRPr lang="el-GR" sz="2200" b="1" dirty="0">
                        <a:solidFill>
                          <a:schemeClr val="accent5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5781608"/>
                  </a:ext>
                </a:extLst>
              </a:tr>
            </a:tbl>
          </a:graphicData>
        </a:graphic>
      </p:graphicFrame>
      <p:pic>
        <p:nvPicPr>
          <p:cNvPr id="10" name="Γραφικό 9" descr="Βέλος Δεξιόστροφη καμπύλη">
            <a:extLst>
              <a:ext uri="{FF2B5EF4-FFF2-40B4-BE49-F238E27FC236}">
                <a16:creationId xmlns:a16="http://schemas.microsoft.com/office/drawing/2014/main" id="{631ADAF2-04A5-4ECA-9A8A-5D96029BF1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47473" y="2809568"/>
            <a:ext cx="538316" cy="538316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B1FD2E1F-ECB9-44A5-8B58-19D4654B11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3430" y="2802194"/>
            <a:ext cx="573047" cy="467350"/>
          </a:xfrm>
          <a:prstGeom prst="rect">
            <a:avLst/>
          </a:prstGeom>
        </p:spPr>
      </p:pic>
      <p:pic>
        <p:nvPicPr>
          <p:cNvPr id="13" name="Γραφικό 12" descr="Βέλος Περιστροφή αριστερά">
            <a:extLst>
              <a:ext uri="{FF2B5EF4-FFF2-40B4-BE49-F238E27FC236}">
                <a16:creationId xmlns:a16="http://schemas.microsoft.com/office/drawing/2014/main" id="{BAE56DD5-FE98-4150-90CD-F649CDA480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573729" y="1708354"/>
            <a:ext cx="592394" cy="592394"/>
          </a:xfrm>
          <a:prstGeom prst="rect">
            <a:avLst/>
          </a:prstGeom>
        </p:spPr>
      </p:pic>
      <p:pic>
        <p:nvPicPr>
          <p:cNvPr id="14" name="Γραφικό 13" descr="Βέλος Περιστροφή αριστερά">
            <a:extLst>
              <a:ext uri="{FF2B5EF4-FFF2-40B4-BE49-F238E27FC236}">
                <a16:creationId xmlns:a16="http://schemas.microsoft.com/office/drawing/2014/main" id="{FFDA6523-5697-4045-8138-7CD79F7420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189111" y="1755058"/>
            <a:ext cx="513734" cy="513734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869D4629-3A76-4636-85A4-B296291AD0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21866" y="5420703"/>
            <a:ext cx="573047" cy="467350"/>
          </a:xfrm>
          <a:prstGeom prst="rect">
            <a:avLst/>
          </a:prstGeom>
        </p:spPr>
      </p:pic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0408033D-AF28-4E52-8E6F-FA254ACB9B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8012" y="4658703"/>
            <a:ext cx="573047" cy="46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9103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6288" y="1330037"/>
            <a:ext cx="10758513" cy="1971458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rgbClr val="034EA2"/>
              </a:buClr>
              <a:buSzTx/>
              <a:buNone/>
              <a:tabLst/>
              <a:defRPr/>
            </a:pPr>
            <a:r>
              <a:rPr kumimoji="0" lang="el-GR" sz="6000" b="0" i="0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ΜΕ.ΒΑ. &amp; Χ.Υ.Τ.Υ.</a:t>
            </a:r>
            <a:br>
              <a:rPr kumimoji="0" lang="el-GR" sz="6000" b="0" i="0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</a:br>
            <a:r>
              <a:rPr kumimoji="0" lang="el-GR" sz="6000" b="0" i="0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ΑΜΦΙΣΣΑΣ</a:t>
            </a:r>
            <a:endParaRPr lang="el-GR" sz="6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4412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3F1C4524-4A3F-4F9B-B050-1198038360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423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41100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6288" y="2313707"/>
            <a:ext cx="10758513" cy="987787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rgbClr val="034EA2"/>
              </a:buClr>
              <a:buSzTx/>
              <a:buNone/>
              <a:tabLst/>
              <a:defRPr/>
            </a:pPr>
            <a:r>
              <a:rPr lang="el-GR" sz="6000" dirty="0">
                <a:latin typeface="Verdana" panose="020B0604030504040204" pitchFamily="34" charset="0"/>
                <a:ea typeface="Verdana" panose="020B0604030504040204" pitchFamily="34" charset="0"/>
              </a:rPr>
              <a:t>Μ.Ε.Α. ΘΗΒΑΣ</a:t>
            </a:r>
          </a:p>
        </p:txBody>
      </p:sp>
    </p:spTree>
    <p:extLst>
      <p:ext uri="{BB962C8B-B14F-4D97-AF65-F5344CB8AC3E}">
        <p14:creationId xmlns:p14="http://schemas.microsoft.com/office/powerpoint/2010/main" val="13151126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E3FD738C-EC06-4020-9229-5BE77EE859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9450"/>
            <a:ext cx="12192000" cy="7277450"/>
          </a:xfrm>
        </p:spPr>
      </p:pic>
    </p:spTree>
    <p:extLst>
      <p:ext uri="{BB962C8B-B14F-4D97-AF65-F5344CB8AC3E}">
        <p14:creationId xmlns:p14="http://schemas.microsoft.com/office/powerpoint/2010/main" val="7670499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04952" y="831274"/>
            <a:ext cx="11745310" cy="5237018"/>
          </a:xfrm>
        </p:spPr>
        <p:txBody>
          <a:bodyPr/>
          <a:lstStyle/>
          <a:p>
            <a:pPr marL="0" lv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el-GR" sz="2900" b="1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54013" lvl="0" indent="-354013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kumimoji="0" lang="el-GR" sz="30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Οι  </a:t>
            </a:r>
            <a:r>
              <a:rPr lang="el-GR" sz="2900" b="1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ΜΕ.ΒΑ. </a:t>
            </a:r>
            <a:r>
              <a:rPr kumimoji="0" lang="el-GR" sz="30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είναι μονάδες που μπορούν να ενσωματωθούν και ενσωματώνονται «κατά κανόνα» σε Μ.Ε.Α. στη βάση της ολοκληρωμένης διαχείρισης όλων των διακριτών ρευμάτων. </a:t>
            </a:r>
          </a:p>
          <a:p>
            <a:pPr marL="354013" lvl="0" indent="-354013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l-GR" sz="2900" b="1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Επανεξέταση</a:t>
            </a:r>
            <a:r>
              <a:rPr lang="el-GR" sz="29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της σκοπιμότητας υλοποίησης </a:t>
            </a:r>
            <a:r>
              <a:rPr lang="el-GR" sz="29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των </a:t>
            </a:r>
            <a:r>
              <a:rPr lang="el-GR" sz="2900" b="1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διακριτών</a:t>
            </a:r>
            <a:r>
              <a:rPr lang="el-GR" sz="29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l-GR" sz="2900" b="1" dirty="0">
                <a:solidFill>
                  <a:schemeClr val="accent5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ΜΕ.ΒΑ. </a:t>
            </a:r>
            <a:r>
              <a:rPr lang="el-GR" sz="29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με χαμηλό βαθμό ωριμότητας </a:t>
            </a:r>
            <a:r>
              <a:rPr lang="el-GR" sz="29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σε σχέση με την συμβολή τους στην αποδοτικότητα του περιφερειακού σχεδιασμού και του </a:t>
            </a:r>
            <a:r>
              <a:rPr lang="el-GR" sz="29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εξορθολογισμού του επενδυτικού </a:t>
            </a:r>
            <a:r>
              <a:rPr lang="el-GR" sz="2900" b="1" dirty="0"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και</a:t>
            </a:r>
            <a:r>
              <a:rPr lang="el-GR" sz="29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l-GR" sz="2900" b="1" dirty="0"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κυρίως </a:t>
            </a:r>
            <a:r>
              <a:rPr lang="el-GR" sz="29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λειτουργικού κόστους</a:t>
            </a:r>
            <a:r>
              <a:rPr lang="el-GR" sz="29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 </a:t>
            </a:r>
          </a:p>
          <a:p>
            <a:pPr marL="0" lv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el-GR" sz="2900" dirty="0"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Τίτλος 3">
            <a:extLst>
              <a:ext uri="{FF2B5EF4-FFF2-40B4-BE49-F238E27FC236}">
                <a16:creationId xmlns:a16="http://schemas.microsoft.com/office/drawing/2014/main" id="{81B38812-A7C6-43A9-91DF-142C9AE18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429" y="0"/>
            <a:ext cx="10528135" cy="783771"/>
          </a:xfrm>
        </p:spPr>
        <p:txBody>
          <a:bodyPr/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b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el-GR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l-GR" dirty="0">
                <a:latin typeface="Verdana" panose="020B0604030504040204" pitchFamily="34" charset="0"/>
                <a:ea typeface="Verdana" panose="020B0604030504040204" pitchFamily="34" charset="0"/>
              </a:rPr>
              <a:t>Κρίσιμα Ζητήματα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04262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3DC9D80-FF5A-445B-952F-424C9F67C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 descr="Εικόνα που περιέχει χάρτης&#10;&#10;Περιγραφή που δημιουργήθηκε αυτόματα">
            <a:extLst>
              <a:ext uri="{FF2B5EF4-FFF2-40B4-BE49-F238E27FC236}">
                <a16:creationId xmlns:a16="http://schemas.microsoft.com/office/drawing/2014/main" id="{58AA7B4F-EE72-419B-A432-3422457622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4379051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81B38812-A7C6-43A9-91DF-142C9AE18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898" y="110359"/>
            <a:ext cx="5252419" cy="783771"/>
          </a:xfrm>
        </p:spPr>
        <p:txBody>
          <a:bodyPr/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kumimoji="0" lang="el-GR" sz="4000" b="0" i="0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Κρίσιμα Ζητήματα</a:t>
            </a:r>
            <a:endParaRPr lang="el-GR" dirty="0"/>
          </a:p>
        </p:txBody>
      </p:sp>
      <p:graphicFrame>
        <p:nvGraphicFramePr>
          <p:cNvPr id="6" name="Θέση περιεχομένου 5">
            <a:extLst>
              <a:ext uri="{FF2B5EF4-FFF2-40B4-BE49-F238E27FC236}">
                <a16:creationId xmlns:a16="http://schemas.microsoft.com/office/drawing/2014/main" id="{7109271F-CEAB-489C-A07B-A36356DB2E4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47006" y="1198179"/>
          <a:ext cx="9128070" cy="50607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Τίτλος 3">
            <a:extLst>
              <a:ext uri="{FF2B5EF4-FFF2-40B4-BE49-F238E27FC236}">
                <a16:creationId xmlns:a16="http://schemas.microsoft.com/office/drawing/2014/main" id="{9680502C-6DC6-4EE1-9523-AAFF819F77F9}"/>
              </a:ext>
            </a:extLst>
          </p:cNvPr>
          <p:cNvSpPr txBox="1">
            <a:spLocks/>
          </p:cNvSpPr>
          <p:nvPr/>
        </p:nvSpPr>
        <p:spPr>
          <a:xfrm>
            <a:off x="7911787" y="1860332"/>
            <a:ext cx="4091026" cy="3200400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600" b="0" i="0" u="none" strike="noStrike" kern="1200" cap="none" spc="0" normalizeH="0" baseline="0" noProof="0" dirty="0">
                <a:ln>
                  <a:noFill/>
                </a:ln>
                <a:solidFill>
                  <a:srgbClr val="ED8D2F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Ενδεικτικά:</a:t>
            </a:r>
          </a:p>
          <a:p>
            <a:pPr marL="571500" marR="0" lvl="0" indent="-5715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D8D2F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Q=15</a:t>
            </a:r>
            <a:r>
              <a:rPr kumimoji="0" lang="el-GR" sz="3600" b="0" i="0" u="none" strike="noStrike" kern="1200" cap="none" spc="0" normalizeH="0" baseline="0" noProof="0" dirty="0">
                <a:ln>
                  <a:noFill/>
                </a:ln>
                <a:solidFill>
                  <a:srgbClr val="ED8D2F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D8D2F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tn/day</a:t>
            </a:r>
          </a:p>
          <a:p>
            <a:pPr marL="571500" marR="0" lvl="0" indent="-5715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3600" b="0" i="0" u="none" strike="noStrike" kern="1200" cap="none" spc="0" normalizeH="0" baseline="0" noProof="0" dirty="0">
                <a:ln>
                  <a:noFill/>
                </a:ln>
                <a:solidFill>
                  <a:srgbClr val="ED8D2F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Λειτουργικό Κόστος ≈ 300.000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D8D2F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 </a:t>
            </a:r>
            <a:r>
              <a:rPr kumimoji="0" lang="el-GR" sz="3600" b="0" i="0" u="none" strike="noStrike" kern="1200" cap="none" spc="0" normalizeH="0" baseline="0" noProof="0" dirty="0">
                <a:ln>
                  <a:noFill/>
                </a:ln>
                <a:solidFill>
                  <a:srgbClr val="ED8D2F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€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D8D2F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/yr</a:t>
            </a:r>
            <a:endParaRPr kumimoji="0" lang="el-GR" sz="3600" b="0" i="0" u="none" strike="noStrike" kern="1200" cap="none" spc="0" normalizeH="0" baseline="0" noProof="0" dirty="0">
              <a:ln>
                <a:noFill/>
              </a:ln>
              <a:solidFill>
                <a:srgbClr val="ED8D2F">
                  <a:lumMod val="50000"/>
                </a:srgb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197848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>
            <a:extLst>
              <a:ext uri="{FF2B5EF4-FFF2-40B4-BE49-F238E27FC236}">
                <a16:creationId xmlns:a16="http://schemas.microsoft.com/office/drawing/2014/main" id="{23DE7F18-EAA5-48D5-B8F8-85DEFEC08E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807" y="741888"/>
            <a:ext cx="11415252" cy="5589639"/>
          </a:xfrm>
        </p:spPr>
        <p:txBody>
          <a:bodyPr/>
          <a:lstStyle/>
          <a:p>
            <a:pPr marL="0" indent="0">
              <a:buNone/>
            </a:pPr>
            <a:r>
              <a:rPr lang="el-GR" sz="2800" b="1" dirty="0">
                <a:latin typeface="Verdana" panose="020B0604030504040204" pitchFamily="34" charset="0"/>
                <a:ea typeface="Verdana" panose="020B0604030504040204" pitchFamily="34" charset="0"/>
              </a:rPr>
              <a:t>1. </a:t>
            </a:r>
            <a:r>
              <a:rPr lang="el-GR" sz="2800" dirty="0">
                <a:latin typeface="Verdana" panose="020B0604030504040204" pitchFamily="34" charset="0"/>
                <a:ea typeface="Verdana" panose="020B0604030504040204" pitchFamily="34" charset="0"/>
              </a:rPr>
              <a:t>Μ</a:t>
            </a: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r>
              <a:rPr lang="el-GR" sz="2800" dirty="0">
                <a:latin typeface="Verdana" panose="020B0604030504040204" pitchFamily="34" charset="0"/>
                <a:ea typeface="Verdana" panose="020B0604030504040204" pitchFamily="34" charset="0"/>
              </a:rPr>
              <a:t>Ε</a:t>
            </a: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r>
              <a:rPr lang="el-GR" sz="2800" dirty="0">
                <a:latin typeface="Verdana" panose="020B0604030504040204" pitchFamily="34" charset="0"/>
                <a:ea typeface="Verdana" panose="020B0604030504040204" pitchFamily="34" charset="0"/>
              </a:rPr>
              <a:t>Α</a:t>
            </a: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r>
              <a:rPr lang="el-GR" sz="2800" dirty="0">
                <a:latin typeface="Verdana" panose="020B0604030504040204" pitchFamily="34" charset="0"/>
                <a:ea typeface="Verdana" panose="020B0604030504040204" pitchFamily="34" charset="0"/>
              </a:rPr>
              <a:t>-Κ.Δ.Α.Υ.</a:t>
            </a:r>
          </a:p>
          <a:p>
            <a:pPr marL="0" indent="0">
              <a:buNone/>
            </a:pPr>
            <a:r>
              <a:rPr lang="el-GR" sz="2800" b="1" dirty="0">
                <a:latin typeface="Verdana" panose="020B0604030504040204" pitchFamily="34" charset="0"/>
                <a:ea typeface="Verdana" panose="020B0604030504040204" pitchFamily="34" charset="0"/>
              </a:rPr>
              <a:t>2. </a:t>
            </a:r>
            <a:r>
              <a:rPr lang="el-GR" sz="2800" dirty="0">
                <a:latin typeface="Verdana" panose="020B0604030504040204" pitchFamily="34" charset="0"/>
                <a:ea typeface="Verdana" panose="020B0604030504040204" pitchFamily="34" charset="0"/>
              </a:rPr>
              <a:t>Χ.Υ.Τ.Υ.</a:t>
            </a:r>
          </a:p>
          <a:p>
            <a:pPr marL="0" indent="0">
              <a:buNone/>
            </a:pPr>
            <a:r>
              <a:rPr lang="en-US" sz="2800" b="1" dirty="0">
                <a:latin typeface="Verdana" panose="020B0604030504040204" pitchFamily="34" charset="0"/>
                <a:ea typeface="Verdana" panose="020B0604030504040204" pitchFamily="34" charset="0"/>
              </a:rPr>
              <a:t>3</a:t>
            </a:r>
            <a:r>
              <a:rPr lang="el-GR" sz="2800" b="1" dirty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el-GR" sz="2800" dirty="0">
                <a:latin typeface="Verdana" panose="020B0604030504040204" pitchFamily="34" charset="0"/>
                <a:ea typeface="Verdana" panose="020B0604030504040204" pitchFamily="34" charset="0"/>
              </a:rPr>
              <a:t>Σ</a:t>
            </a: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r>
              <a:rPr lang="el-GR" sz="2800" dirty="0">
                <a:latin typeface="Verdana" panose="020B0604030504040204" pitchFamily="34" charset="0"/>
                <a:ea typeface="Verdana" panose="020B0604030504040204" pitchFamily="34" charset="0"/>
              </a:rPr>
              <a:t>Μ</a:t>
            </a: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r>
              <a:rPr lang="el-GR" sz="2800" dirty="0">
                <a:latin typeface="Verdana" panose="020B0604030504040204" pitchFamily="34" charset="0"/>
                <a:ea typeface="Verdana" panose="020B0604030504040204" pitchFamily="34" charset="0"/>
              </a:rPr>
              <a:t>Α</a:t>
            </a: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el-GR" sz="2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sz="2800" b="1" dirty="0">
                <a:latin typeface="Verdana" panose="020B0604030504040204" pitchFamily="34" charset="0"/>
                <a:ea typeface="Verdana" panose="020B0604030504040204" pitchFamily="34" charset="0"/>
              </a:rPr>
              <a:t>4</a:t>
            </a:r>
            <a:r>
              <a:rPr lang="el-GR" sz="2800" b="1" dirty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el-GR" sz="2800" dirty="0">
                <a:latin typeface="Verdana" panose="020B0604030504040204" pitchFamily="34" charset="0"/>
                <a:ea typeface="Verdana" panose="020B0604030504040204" pitchFamily="34" charset="0"/>
              </a:rPr>
              <a:t>ΠΡΑΣΙΝΑ ΣΗΜΕΙΑ</a:t>
            </a:r>
          </a:p>
          <a:p>
            <a:pPr marL="0" indent="0">
              <a:buNone/>
            </a:pPr>
            <a:r>
              <a:rPr lang="en-US" sz="2800" b="1" dirty="0">
                <a:latin typeface="Verdana" panose="020B0604030504040204" pitchFamily="34" charset="0"/>
                <a:ea typeface="Verdana" panose="020B0604030504040204" pitchFamily="34" charset="0"/>
              </a:rPr>
              <a:t>5</a:t>
            </a:r>
            <a:r>
              <a:rPr lang="el-GR" sz="2800" b="1" dirty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el-GR" sz="2800" dirty="0">
                <a:latin typeface="Verdana" panose="020B0604030504040204" pitchFamily="34" charset="0"/>
                <a:ea typeface="Verdana" panose="020B0604030504040204" pitchFamily="34" charset="0"/>
              </a:rPr>
              <a:t>ΚΕΝΤΡΑ ΕΠΑΝΑΧΡΗΣΙΜΟΠΟΙΗΣΗΣ</a:t>
            </a:r>
          </a:p>
          <a:p>
            <a:pPr marL="0" indent="0">
              <a:buNone/>
            </a:pPr>
            <a:r>
              <a:rPr lang="en-US" sz="2800" b="1" dirty="0">
                <a:latin typeface="Verdana" panose="020B0604030504040204" pitchFamily="34" charset="0"/>
                <a:ea typeface="Verdana" panose="020B0604030504040204" pitchFamily="34" charset="0"/>
              </a:rPr>
              <a:t>6</a:t>
            </a:r>
            <a:r>
              <a:rPr lang="el-GR" sz="2800" b="1" dirty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el-GR" sz="2800" dirty="0">
                <a:latin typeface="Verdana" panose="020B0604030504040204" pitchFamily="34" charset="0"/>
                <a:ea typeface="Verdana" panose="020B0604030504040204" pitchFamily="34" charset="0"/>
              </a:rPr>
              <a:t>ΑΠΟΚΟΜΙΔΗ ΔΙΑΚΡΙΤΩΝ ΡΕΥΜΑΤΩΝ</a:t>
            </a:r>
          </a:p>
          <a:p>
            <a:pPr marL="442913" indent="-442913">
              <a:buNone/>
            </a:pPr>
            <a:r>
              <a:rPr lang="el-GR" sz="2800" b="1" dirty="0">
                <a:latin typeface="Verdana" panose="020B0604030504040204" pitchFamily="34" charset="0"/>
                <a:ea typeface="Verdana" panose="020B0604030504040204" pitchFamily="34" charset="0"/>
              </a:rPr>
              <a:t>7. </a:t>
            </a:r>
            <a:r>
              <a:rPr lang="el-GR" sz="2800" dirty="0">
                <a:latin typeface="Verdana" panose="020B0604030504040204" pitchFamily="34" charset="0"/>
                <a:ea typeface="Verdana" panose="020B0604030504040204" pitchFamily="34" charset="0"/>
              </a:rPr>
              <a:t>ΚΟΣΤΟΣ ΔΙΑΧΕΙΡΙΣΗΣ ΥΠΟΛΕΙΜΜΑΤΟΣ &amp; ΑΠΟΡΡΙΜΑΤΟΓΕΝΟΥΣ ΚΑΥΣΙΜΟΥ</a:t>
            </a:r>
          </a:p>
          <a:p>
            <a:pPr marL="0" indent="0">
              <a:buNone/>
            </a:pPr>
            <a:r>
              <a:rPr lang="en-US" sz="2800" b="1" dirty="0">
                <a:latin typeface="Verdana" panose="020B0604030504040204" pitchFamily="34" charset="0"/>
                <a:ea typeface="Verdana" panose="020B0604030504040204" pitchFamily="34" charset="0"/>
              </a:rPr>
              <a:t>8</a:t>
            </a:r>
            <a:r>
              <a:rPr lang="el-GR" sz="2800" b="1" dirty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el-GR" sz="2800" b="1" dirty="0">
                <a:solidFill>
                  <a:schemeClr val="accent4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ΜΕ.ΒΑ.  </a:t>
            </a:r>
            <a:r>
              <a:rPr lang="en-US" sz="2800" b="1" dirty="0">
                <a:solidFill>
                  <a:schemeClr val="accent4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  <a:endParaRPr lang="el-GR" sz="2800" b="1" dirty="0">
              <a:solidFill>
                <a:schemeClr val="accent4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el-GR" sz="3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l-GR" dirty="0"/>
          </a:p>
        </p:txBody>
      </p:sp>
      <p:sp>
        <p:nvSpPr>
          <p:cNvPr id="3" name="Τίτλος 2">
            <a:extLst>
              <a:ext uri="{FF2B5EF4-FFF2-40B4-BE49-F238E27FC236}">
                <a16:creationId xmlns:a16="http://schemas.microsoft.com/office/drawing/2014/main" id="{3070E9C6-6D45-4861-A243-6EF54891E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722" y="124690"/>
            <a:ext cx="10515600" cy="538039"/>
          </a:xfrm>
        </p:spPr>
        <p:txBody>
          <a:bodyPr/>
          <a:lstStyle/>
          <a:p>
            <a:r>
              <a:rPr lang="el-GR" dirty="0">
                <a:latin typeface="Verdana" panose="020B0604030504040204" pitchFamily="34" charset="0"/>
                <a:ea typeface="Verdana" panose="020B0604030504040204" pitchFamily="34" charset="0"/>
              </a:rPr>
              <a:t>Κόστη Διαχείρισης &amp; Αποκομιδής</a:t>
            </a:r>
          </a:p>
        </p:txBody>
      </p:sp>
    </p:spTree>
    <p:extLst>
      <p:ext uri="{BB962C8B-B14F-4D97-AF65-F5344CB8AC3E}">
        <p14:creationId xmlns:p14="http://schemas.microsoft.com/office/powerpoint/2010/main" val="23581918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62233" y="1120877"/>
            <a:ext cx="11695469" cy="2890684"/>
          </a:xfrm>
        </p:spPr>
        <p:txBody>
          <a:bodyPr/>
          <a:lstStyle/>
          <a:p>
            <a:pPr marL="0" lvl="0" indent="0" algn="just">
              <a:lnSpc>
                <a:spcPct val="107000"/>
              </a:lnSpc>
              <a:buNone/>
            </a:pPr>
            <a:r>
              <a:rPr lang="el-GR" sz="3000" dirty="0">
                <a:latin typeface="Verdana" panose="020B0604030504040204" pitchFamily="34" charset="0"/>
                <a:ea typeface="Verdana" panose="020B0604030504040204" pitchFamily="34" charset="0"/>
              </a:rPr>
              <a:t>          </a:t>
            </a:r>
          </a:p>
          <a:p>
            <a:pPr lvl="0" algn="just">
              <a:lnSpc>
                <a:spcPct val="107000"/>
              </a:lnSpc>
              <a:buFont typeface="Wingdings" panose="05000000000000000000" pitchFamily="2" charset="2"/>
              <a:buChar char="v"/>
            </a:pPr>
            <a:r>
              <a:rPr lang="el-GR" sz="3000" dirty="0">
                <a:latin typeface="Verdana" panose="020B0604030504040204" pitchFamily="34" charset="0"/>
                <a:ea typeface="Verdana" panose="020B0604030504040204" pitchFamily="34" charset="0"/>
              </a:rPr>
              <a:t>Έγκαιρος και άρτιος προγραμματισμός για την απόκτηση εξοπλισμού και πλήρους οργάνωσης ΔσΠ </a:t>
            </a:r>
            <a:r>
              <a:rPr lang="el-GR" sz="30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όλων</a:t>
            </a:r>
            <a:r>
              <a:rPr lang="el-GR" sz="3000" dirty="0">
                <a:latin typeface="Verdana" panose="020B0604030504040204" pitchFamily="34" charset="0"/>
                <a:ea typeface="Verdana" panose="020B0604030504040204" pitchFamily="34" charset="0"/>
              </a:rPr>
              <a:t> των διακριτών ρευμάτων προκειμένου να καταστούν </a:t>
            </a:r>
            <a:r>
              <a:rPr lang="el-GR" sz="30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πλήρως λειτουργικές </a:t>
            </a:r>
            <a:r>
              <a:rPr lang="el-GR" sz="3000" dirty="0">
                <a:latin typeface="Verdana" panose="020B0604030504040204" pitchFamily="34" charset="0"/>
                <a:ea typeface="Verdana" panose="020B0604030504040204" pitchFamily="34" charset="0"/>
              </a:rPr>
              <a:t>οι προβλεπόμενες Μ.Ε.Α..</a:t>
            </a:r>
          </a:p>
          <a:p>
            <a:pPr marL="0" lvl="0" indent="0" algn="just">
              <a:lnSpc>
                <a:spcPct val="107000"/>
              </a:lnSpc>
              <a:buNone/>
            </a:pPr>
            <a:endParaRPr lang="el-GR" sz="3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el-GR" sz="3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Τίτλος 3">
            <a:extLst>
              <a:ext uri="{FF2B5EF4-FFF2-40B4-BE49-F238E27FC236}">
                <a16:creationId xmlns:a16="http://schemas.microsoft.com/office/drawing/2014/main" id="{81B38812-A7C6-43A9-91DF-142C9AE18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429" y="235974"/>
            <a:ext cx="5221397" cy="816971"/>
          </a:xfrm>
        </p:spPr>
        <p:txBody>
          <a:bodyPr/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b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el-GR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l-GR" dirty="0">
                <a:latin typeface="Verdana" panose="020B0604030504040204" pitchFamily="34" charset="0"/>
                <a:ea typeface="Verdana" panose="020B0604030504040204" pitchFamily="34" charset="0"/>
              </a:rPr>
              <a:t>Κρίσιμα Ζητήματα</a:t>
            </a:r>
            <a:endParaRPr lang="el-GR" dirty="0"/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97A06739-8C22-4083-94B7-84087FEE0E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0103" y="4111756"/>
            <a:ext cx="2671316" cy="2336799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78614D04-4EB0-49C9-89E1-DCD065FEE4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2715" y="129685"/>
            <a:ext cx="2705100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6977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0109" y="914399"/>
            <a:ext cx="11665528" cy="5832765"/>
          </a:xfrm>
        </p:spPr>
        <p:txBody>
          <a:bodyPr/>
          <a:lstStyle/>
          <a:p>
            <a:pPr marL="449263" marR="0" lvl="0" indent="-449263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  <a:buClr>
                <a:srgbClr val="034EA2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l-GR" sz="30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Οριστικοποίηση της βέλτιστης διαχείρισης και ενεργειακής αξιοποίησης των υπολειμματικών προϊόντων των Μ.Ε.Α..</a:t>
            </a:r>
            <a:r>
              <a:rPr kumimoji="0" lang="el-GR" sz="30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για την επίτευξη του στόχου </a:t>
            </a:r>
            <a:r>
              <a:rPr kumimoji="0" lang="el-GR" sz="30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10% του υπολείμματος προς </a:t>
            </a:r>
            <a:r>
              <a:rPr kumimoji="0" lang="el-GR" sz="30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Υγειονομική Ταφή </a:t>
            </a:r>
            <a:r>
              <a:rPr kumimoji="0" lang="el-GR" sz="30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το 2030</a:t>
            </a:r>
            <a:r>
              <a:rPr kumimoji="0" lang="el-GR" sz="30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  <a:buClr>
                <a:srgbClr val="034EA2"/>
              </a:buClr>
              <a:buSzTx/>
              <a:buNone/>
              <a:tabLst/>
              <a:defRPr/>
            </a:pPr>
            <a:endParaRPr lang="el-GR" sz="30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14350" marR="0" lvl="0" indent="-51435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  <a:buClr>
                <a:srgbClr val="034EA2"/>
              </a:buClr>
              <a:buSzTx/>
              <a:buFont typeface="+mj-lt"/>
              <a:buAutoNum type="arabicPeriod"/>
              <a:tabLst/>
              <a:defRPr/>
            </a:pPr>
            <a:r>
              <a:rPr lang="el-GR" sz="3000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Συνεργασία με την τσιμεντοβιομηχανία.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  <a:buClr>
                <a:srgbClr val="034EA2"/>
              </a:buClr>
              <a:buSzTx/>
              <a:buFont typeface="+mj-lt"/>
              <a:buAutoNum type="arabicPeriod"/>
              <a:tabLst/>
              <a:defRPr/>
            </a:pPr>
            <a:r>
              <a:rPr lang="el-GR" sz="3000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Σε υποδομές που θα κατασκευαστούν από το Υπουργείο Περιβάλλοντος &amp; Ενέργειας.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  <a:buClr>
                <a:srgbClr val="034EA2"/>
              </a:buClr>
              <a:buSzTx/>
              <a:buFont typeface="+mj-lt"/>
              <a:buAutoNum type="arabicPeriod"/>
              <a:tabLst/>
              <a:defRPr/>
            </a:pPr>
            <a:r>
              <a:rPr lang="el-GR" sz="3000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Υλοποίηση μονάδας ενεργειακής αξιοποίησης στην Περιφέρεια Στερεάς Ελλάδας.</a:t>
            </a:r>
          </a:p>
          <a:p>
            <a:pPr marL="449263" marR="0" lvl="0" indent="-449263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  <a:buClr>
                <a:srgbClr val="034EA2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endParaRPr lang="el-GR" sz="30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just">
              <a:lnSpc>
                <a:spcPct val="107000"/>
              </a:lnSpc>
              <a:buNone/>
            </a:pPr>
            <a:endParaRPr lang="el-GR" sz="30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just">
              <a:lnSpc>
                <a:spcPct val="107000"/>
              </a:lnSpc>
              <a:buNone/>
            </a:pPr>
            <a:endParaRPr lang="el-GR" sz="30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49263" indent="-449263" algn="just">
              <a:lnSpc>
                <a:spcPct val="107000"/>
              </a:lnSpc>
              <a:buFont typeface="Wingdings" panose="05000000000000000000" pitchFamily="2" charset="2"/>
              <a:buChar char="Ø"/>
            </a:pPr>
            <a:endParaRPr lang="el-GR" sz="30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Τίτλος 3">
            <a:extLst>
              <a:ext uri="{FF2B5EF4-FFF2-40B4-BE49-F238E27FC236}">
                <a16:creationId xmlns:a16="http://schemas.microsoft.com/office/drawing/2014/main" id="{81B38812-A7C6-43A9-91DF-142C9AE18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177" y="124692"/>
            <a:ext cx="5553459" cy="540326"/>
          </a:xfrm>
        </p:spPr>
        <p:txBody>
          <a:bodyPr/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b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el-GR" sz="3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el-GR" sz="3800" b="0" i="0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Κρίσιμα Ζητήματα</a:t>
            </a:r>
            <a:endParaRPr lang="el-GR" sz="3800" dirty="0"/>
          </a:p>
        </p:txBody>
      </p: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26BAB8B7-D06A-4544-B4E5-A0AB64A78C04}"/>
              </a:ext>
            </a:extLst>
          </p:cNvPr>
          <p:cNvSpPr/>
          <p:nvPr/>
        </p:nvSpPr>
        <p:spPr>
          <a:xfrm>
            <a:off x="678871" y="3048003"/>
            <a:ext cx="2646219" cy="58189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  <a:buClr>
                <a:srgbClr val="034EA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400" b="1" i="0" u="none" strike="noStrike" kern="1200" normalizeH="0" baseline="0" noProof="0" dirty="0">
                <a:ln/>
                <a:solidFill>
                  <a:schemeClr val="accent4"/>
                </a:solidFill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3</a:t>
            </a:r>
            <a:r>
              <a:rPr kumimoji="0" lang="en-US" sz="3200" b="1" i="0" u="none" strike="noStrike" kern="1200" normalizeH="0" baseline="0" noProof="0" dirty="0">
                <a:ln/>
                <a:solidFill>
                  <a:schemeClr val="accent4"/>
                </a:solidFill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</a:t>
            </a:r>
            <a:r>
              <a:rPr kumimoji="0" lang="el-GR" sz="3200" b="1" i="0" u="none" strike="noStrike" kern="1200" normalizeH="0" baseline="0" noProof="0" dirty="0">
                <a:ln/>
                <a:solidFill>
                  <a:schemeClr val="accent4"/>
                </a:solidFill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Σενάρια</a:t>
            </a:r>
          </a:p>
        </p:txBody>
      </p:sp>
    </p:spTree>
    <p:extLst>
      <p:ext uri="{BB962C8B-B14F-4D97-AF65-F5344CB8AC3E}">
        <p14:creationId xmlns:p14="http://schemas.microsoft.com/office/powerpoint/2010/main" val="12209397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 descr="Εικόνα που περιέχει χάρτης&#10;&#10;Περιγραφή που δημιουργήθηκε αυτόματα">
            <a:extLst>
              <a:ext uri="{FF2B5EF4-FFF2-40B4-BE49-F238E27FC236}">
                <a16:creationId xmlns:a16="http://schemas.microsoft.com/office/drawing/2014/main" id="{DDDF75BC-8B23-4A4E-9B6B-9119B58C7C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272751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6288" y="1330037"/>
            <a:ext cx="10758513" cy="1971458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rgbClr val="034EA2"/>
              </a:buClr>
              <a:buSzTx/>
              <a:buNone/>
              <a:tabLst/>
              <a:defRPr/>
            </a:pPr>
            <a:r>
              <a:rPr lang="el-GR" sz="6000" dirty="0">
                <a:latin typeface="Verdana" panose="020B0604030504040204" pitchFamily="34" charset="0"/>
                <a:ea typeface="Verdana" panose="020B0604030504040204" pitchFamily="34" charset="0"/>
              </a:rPr>
              <a:t>ΠΕΡΙΟΧΕΣ ΕΚΤΟΣ ΣΧΕΔΙΑΣΜΟΥ</a:t>
            </a:r>
          </a:p>
        </p:txBody>
      </p:sp>
    </p:spTree>
    <p:extLst>
      <p:ext uri="{BB962C8B-B14F-4D97-AF65-F5344CB8AC3E}">
        <p14:creationId xmlns:p14="http://schemas.microsoft.com/office/powerpoint/2010/main" val="31957550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0109" y="1205345"/>
            <a:ext cx="11437245" cy="5514110"/>
          </a:xfrm>
        </p:spPr>
        <p:txBody>
          <a:bodyPr>
            <a:noAutofit/>
          </a:bodyPr>
          <a:lstStyle/>
          <a:p>
            <a:pPr marL="360363" marR="0" lvl="0" indent="-360363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rgbClr val="034EA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l-GR" sz="3600" dirty="0">
                <a:latin typeface="Verdana" panose="020B0604030504040204" pitchFamily="34" charset="0"/>
                <a:ea typeface="Verdana" panose="020B0604030504040204" pitchFamily="34" charset="0"/>
              </a:rPr>
              <a:t>Κάτοικοι </a:t>
            </a:r>
            <a:r>
              <a:rPr lang="el-GR" sz="3600" b="1" dirty="0">
                <a:latin typeface="Verdana" panose="020B0604030504040204" pitchFamily="34" charset="0"/>
                <a:ea typeface="Verdana" panose="020B0604030504040204" pitchFamily="34" charset="0"/>
              </a:rPr>
              <a:t>2.994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rgbClr val="034EA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l-GR" sz="3600" dirty="0">
                <a:latin typeface="Verdana" panose="020B0604030504040204" pitchFamily="34" charset="0"/>
                <a:ea typeface="Verdana" panose="020B0604030504040204" pitchFamily="34" charset="0"/>
              </a:rPr>
              <a:t> Απορρίμματα </a:t>
            </a:r>
            <a:r>
              <a:rPr lang="el-GR" sz="3600" b="1" dirty="0">
                <a:latin typeface="Verdana" panose="020B0604030504040204" pitchFamily="34" charset="0"/>
                <a:ea typeface="Verdana" panose="020B0604030504040204" pitchFamily="34" charset="0"/>
              </a:rPr>
              <a:t>1.500 tn </a:t>
            </a:r>
            <a:r>
              <a:rPr lang="el-GR" sz="3600" dirty="0">
                <a:latin typeface="Verdana" panose="020B0604030504040204" pitchFamily="34" charset="0"/>
                <a:ea typeface="Verdana" panose="020B0604030504040204" pitchFamily="34" charset="0"/>
              </a:rPr>
              <a:t>ετησίως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rgbClr val="034EA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l-GR" sz="3600" dirty="0">
                <a:latin typeface="Verdana" panose="020B0604030504040204" pitchFamily="34" charset="0"/>
                <a:ea typeface="Verdana" panose="020B0604030504040204" pitchFamily="34" charset="0"/>
              </a:rPr>
              <a:t> Διαθέτει Χ.Υ.Τ.Α. ο οποίος έχει κορεστεί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rgbClr val="034EA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l-GR" sz="3600" dirty="0">
                <a:latin typeface="Verdana" panose="020B0604030504040204" pitchFamily="34" charset="0"/>
                <a:ea typeface="Verdana" panose="020B0604030504040204" pitchFamily="34" charset="0"/>
              </a:rPr>
              <a:t> Το ΠΕ.Σ.Δ.Α. 2016 προβλέπει </a:t>
            </a:r>
            <a:r>
              <a:rPr lang="el-GR" sz="3600" b="1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ΜΕ.ΒΑ. </a:t>
            </a:r>
            <a:r>
              <a:rPr lang="el-GR" sz="3600" dirty="0">
                <a:latin typeface="Verdana" panose="020B0604030504040204" pitchFamily="34" charset="0"/>
                <a:ea typeface="Verdana" panose="020B0604030504040204" pitchFamily="34" charset="0"/>
              </a:rPr>
              <a:t>για τη διαχείριση των </a:t>
            </a:r>
            <a:r>
              <a:rPr lang="el-GR" sz="3600" b="1" dirty="0">
                <a:latin typeface="Verdana" panose="020B0604030504040204" pitchFamily="34" charset="0"/>
                <a:ea typeface="Verdana" panose="020B0604030504040204" pitchFamily="34" charset="0"/>
              </a:rPr>
              <a:t>βιοαποβλήτων</a:t>
            </a:r>
            <a:r>
              <a:rPr lang="el-GR" sz="3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l-GR" sz="3600" b="1" dirty="0">
                <a:latin typeface="Verdana" panose="020B0604030504040204" pitchFamily="34" charset="0"/>
                <a:ea typeface="Verdana" panose="020B0604030504040204" pitchFamily="34" charset="0"/>
              </a:rPr>
              <a:t>&amp;</a:t>
            </a:r>
            <a:r>
              <a:rPr lang="el-GR" sz="3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l-GR" sz="3600" b="1" dirty="0">
                <a:latin typeface="Verdana" panose="020B0604030504040204" pitchFamily="34" charset="0"/>
                <a:ea typeface="Verdana" panose="020B0604030504040204" pitchFamily="34" charset="0"/>
              </a:rPr>
              <a:t>Χ.Υ.Τ.Υ.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rgbClr val="034EA2"/>
              </a:buClr>
              <a:buSzTx/>
              <a:buNone/>
              <a:tabLst/>
              <a:defRPr/>
            </a:pPr>
            <a:endParaRPr lang="el-GR" sz="3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rgbClr val="034EA2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el-GR" sz="3600" dirty="0">
                <a:latin typeface="Verdana" panose="020B0604030504040204" pitchFamily="34" charset="0"/>
                <a:ea typeface="Verdana" panose="020B0604030504040204" pitchFamily="34" charset="0"/>
              </a:rPr>
              <a:t>Τα υπόλοιπα ρεύματα: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rgbClr val="034EA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l-GR" sz="3600" b="1" dirty="0">
                <a:latin typeface="Verdana" panose="020B0604030504040204" pitchFamily="34" charset="0"/>
                <a:ea typeface="Verdana" panose="020B0604030504040204" pitchFamily="34" charset="0"/>
              </a:rPr>
              <a:t>Σύμμεικτα</a:t>
            </a:r>
            <a:r>
              <a:rPr lang="el-GR" sz="3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l-GR" sz="3600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</a:t>
            </a:r>
            <a:r>
              <a:rPr lang="el-GR" sz="3600" dirty="0">
                <a:latin typeface="Verdana" panose="020B0604030504040204" pitchFamily="34" charset="0"/>
                <a:ea typeface="Verdana" panose="020B0604030504040204" pitchFamily="34" charset="0"/>
              </a:rPr>
              <a:t> Σε Μ.Ε.Α. στην ηπειρωτική χώρα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rgbClr val="034EA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l-GR" sz="36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Ανακυκλώσιμα</a:t>
            </a:r>
            <a:r>
              <a:rPr lang="el-GR" sz="3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l-GR" sz="3600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 </a:t>
            </a:r>
            <a:r>
              <a:rPr lang="el-GR" sz="3600" dirty="0">
                <a:latin typeface="Verdana" panose="020B0604030504040204" pitchFamily="34" charset="0"/>
                <a:ea typeface="Verdana" panose="020B0604030504040204" pitchFamily="34" charset="0"/>
              </a:rPr>
              <a:t>Σε Μ.Ε.Α. ή Κ.Δ.Α.Υ. στην ηπειρωτική χώρα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rgbClr val="034EA2"/>
              </a:buClr>
              <a:buSzTx/>
              <a:buNone/>
              <a:tabLst/>
              <a:defRPr/>
            </a:pPr>
            <a:endParaRPr lang="el-GR" sz="36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F3553EA1-71CE-4DEB-93C3-413E9E50E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691" y="180109"/>
            <a:ext cx="10848109" cy="955964"/>
          </a:xfrm>
        </p:spPr>
        <p:txBody>
          <a:bodyPr/>
          <a:lstStyle/>
          <a:p>
            <a:r>
              <a:rPr lang="el-GR" sz="3600" dirty="0">
                <a:latin typeface="Verdana" panose="020B0604030504040204" pitchFamily="34" charset="0"/>
                <a:ea typeface="Verdana" panose="020B0604030504040204" pitchFamily="34" charset="0"/>
              </a:rPr>
              <a:t>ΔΙΑΧΕΙΡΙΣΗ ΑΠΟΡΡΙΜΜΑΤΩΝ </a:t>
            </a:r>
            <a:br>
              <a:rPr lang="el-GR" sz="36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l-GR" sz="3600" b="1" dirty="0">
                <a:latin typeface="Verdana" panose="020B0604030504040204" pitchFamily="34" charset="0"/>
                <a:ea typeface="Verdana" panose="020B0604030504040204" pitchFamily="34" charset="0"/>
              </a:rPr>
              <a:t>ΝΗΣΟΥ ΣΚΥΡΟΥ</a:t>
            </a:r>
          </a:p>
        </p:txBody>
      </p:sp>
    </p:spTree>
    <p:extLst>
      <p:ext uri="{BB962C8B-B14F-4D97-AF65-F5344CB8AC3E}">
        <p14:creationId xmlns:p14="http://schemas.microsoft.com/office/powerpoint/2010/main" val="17323819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Θέση περιεχομένου 1">
            <a:extLst>
              <a:ext uri="{FF2B5EF4-FFF2-40B4-BE49-F238E27FC236}">
                <a16:creationId xmlns:a16="http://schemas.microsoft.com/office/drawing/2014/main" id="{159B8DAE-5B41-4057-9816-E06F1C7CF02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63236" y="2466111"/>
          <a:ext cx="11554692" cy="24938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49420">
                  <a:extLst>
                    <a:ext uri="{9D8B030D-6E8A-4147-A177-3AD203B41FA5}">
                      <a16:colId xmlns:a16="http://schemas.microsoft.com/office/drawing/2014/main" val="3751602371"/>
                    </a:ext>
                  </a:extLst>
                </a:gridCol>
                <a:gridCol w="2580291">
                  <a:extLst>
                    <a:ext uri="{9D8B030D-6E8A-4147-A177-3AD203B41FA5}">
                      <a16:colId xmlns:a16="http://schemas.microsoft.com/office/drawing/2014/main" val="3388331847"/>
                    </a:ext>
                  </a:extLst>
                </a:gridCol>
                <a:gridCol w="2605600">
                  <a:extLst>
                    <a:ext uri="{9D8B030D-6E8A-4147-A177-3AD203B41FA5}">
                      <a16:colId xmlns:a16="http://schemas.microsoft.com/office/drawing/2014/main" val="226975489"/>
                    </a:ext>
                  </a:extLst>
                </a:gridCol>
                <a:gridCol w="2119381">
                  <a:extLst>
                    <a:ext uri="{9D8B030D-6E8A-4147-A177-3AD203B41FA5}">
                      <a16:colId xmlns:a16="http://schemas.microsoft.com/office/drawing/2014/main" val="2257541998"/>
                    </a:ext>
                  </a:extLst>
                </a:gridCol>
              </a:tblGrid>
              <a:tr h="171796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3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ΣΥΝΟΛΟ ΑΠΟΡΡΙΜΜΑΤΩΝ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100 %</a:t>
                      </a:r>
                      <a:endParaRPr lang="el-GR" sz="3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3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ΟΡΓΑΝΙΚΑ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3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44,30 %</a:t>
                      </a:r>
                      <a:endParaRPr lang="el-GR" sz="3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3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ΜΕ.ΒΑ.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3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40 %</a:t>
                      </a:r>
                      <a:endParaRPr lang="el-GR" sz="3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3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ΛΟΙΠΑ</a:t>
                      </a:r>
                      <a:endParaRPr lang="el-GR" sz="3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47683353"/>
                  </a:ext>
                </a:extLst>
              </a:tr>
              <a:tr h="77585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3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1.500</a:t>
                      </a:r>
                      <a:r>
                        <a:rPr lang="en-US" sz="3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tn</a:t>
                      </a:r>
                      <a:endParaRPr lang="el-GR" sz="3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3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66</a:t>
                      </a:r>
                      <a:r>
                        <a:rPr lang="en-US" sz="3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 tn</a:t>
                      </a:r>
                      <a:endParaRPr lang="el-GR" sz="3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3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266</a:t>
                      </a:r>
                      <a:r>
                        <a:rPr lang="en-US" sz="3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tn</a:t>
                      </a:r>
                      <a:endParaRPr lang="el-GR" sz="32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3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1.234 </a:t>
                      </a:r>
                      <a:r>
                        <a:rPr lang="el-GR" sz="32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tn</a:t>
                      </a:r>
                      <a:endParaRPr lang="el-GR" sz="3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39578356"/>
                  </a:ext>
                </a:extLst>
              </a:tr>
            </a:tbl>
          </a:graphicData>
        </a:graphic>
      </p:graphicFrame>
      <p:sp>
        <p:nvSpPr>
          <p:cNvPr id="3" name="Title 3">
            <a:extLst>
              <a:ext uri="{FF2B5EF4-FFF2-40B4-BE49-F238E27FC236}">
                <a16:creationId xmlns:a16="http://schemas.microsoft.com/office/drawing/2014/main" id="{F3553EA1-71CE-4DEB-93C3-413E9E50E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249383"/>
            <a:ext cx="10008066" cy="1092856"/>
          </a:xfrm>
        </p:spPr>
        <p:txBody>
          <a:bodyPr/>
          <a:lstStyle/>
          <a:p>
            <a:r>
              <a:rPr lang="el-GR" sz="3600" dirty="0">
                <a:latin typeface="Verdana" panose="020B0604030504040204" pitchFamily="34" charset="0"/>
                <a:ea typeface="Verdana" panose="020B0604030504040204" pitchFamily="34" charset="0"/>
              </a:rPr>
              <a:t>ΔΙΑΧΕΙΡΙΣΗ ΑΠΟΡΡΙΜΜΑΤΩΝ </a:t>
            </a:r>
            <a:r>
              <a:rPr lang="el-GR" sz="3600" b="1" dirty="0">
                <a:latin typeface="Verdana" panose="020B0604030504040204" pitchFamily="34" charset="0"/>
                <a:ea typeface="Verdana" panose="020B0604030504040204" pitchFamily="34" charset="0"/>
              </a:rPr>
              <a:t>ΝΗΣΟΥ ΣΚΥΡΟΥ</a:t>
            </a:r>
            <a:r>
              <a:rPr lang="el-GR" sz="3600" dirty="0">
                <a:latin typeface="Verdana" panose="020B0604030504040204" pitchFamily="34" charset="0"/>
                <a:ea typeface="Verdana" panose="020B0604030504040204" pitchFamily="34" charset="0"/>
              </a:rPr>
              <a:t> ΜΕΣΩ </a:t>
            </a:r>
            <a:r>
              <a:rPr lang="el-GR" sz="3600" b="1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ΜΕ.ΒΑ.</a:t>
            </a:r>
          </a:p>
        </p:txBody>
      </p:sp>
    </p:spTree>
    <p:extLst>
      <p:ext uri="{BB962C8B-B14F-4D97-AF65-F5344CB8AC3E}">
        <p14:creationId xmlns:p14="http://schemas.microsoft.com/office/powerpoint/2010/main" val="40692208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66255" y="1385455"/>
            <a:ext cx="11451099" cy="5306289"/>
          </a:xfrm>
        </p:spPr>
        <p:txBody>
          <a:bodyPr>
            <a:noAutofit/>
          </a:bodyPr>
          <a:lstStyle/>
          <a:p>
            <a:pPr marL="0" marR="0" lvl="0" indent="0" fontAlgn="auto">
              <a:spcAft>
                <a:spcPts val="0"/>
              </a:spcAft>
              <a:buClr>
                <a:srgbClr val="034EA2"/>
              </a:buClr>
              <a:buSzTx/>
              <a:buNone/>
              <a:tabLst/>
              <a:defRPr/>
            </a:pPr>
            <a:r>
              <a:rPr lang="el-GR" sz="3200" b="1" u="sng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1η Περίπτωση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rgbClr val="034EA2"/>
              </a:buClr>
              <a:buSzTx/>
              <a:buNone/>
              <a:tabLst/>
              <a:defRPr/>
            </a:pPr>
            <a:r>
              <a:rPr lang="el-GR" sz="3200" dirty="0">
                <a:latin typeface="Verdana" panose="020B0604030504040204" pitchFamily="34" charset="0"/>
                <a:ea typeface="Verdana" panose="020B0604030504040204" pitchFamily="34" charset="0"/>
              </a:rPr>
              <a:t>Κόστος λειτουργίας ΜΕ.ΒΑ. &amp; Χ.Υ.Τ.Υ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rgbClr val="034EA2"/>
              </a:buClr>
              <a:buSzTx/>
              <a:buNone/>
              <a:tabLst/>
              <a:defRPr/>
            </a:pPr>
            <a:r>
              <a:rPr lang="el-GR" sz="3200" dirty="0">
                <a:latin typeface="Verdana" panose="020B0604030504040204" pitchFamily="34" charset="0"/>
                <a:ea typeface="Verdana" panose="020B0604030504040204" pitchFamily="34" charset="0"/>
              </a:rPr>
              <a:t>Περίπου </a:t>
            </a:r>
            <a:r>
              <a:rPr lang="el-GR" sz="3200" b="1" dirty="0">
                <a:latin typeface="Verdana" panose="020B0604030504040204" pitchFamily="34" charset="0"/>
                <a:ea typeface="Verdana" panose="020B0604030504040204" pitchFamily="34" charset="0"/>
              </a:rPr>
              <a:t>500.000 €</a:t>
            </a:r>
            <a:r>
              <a:rPr lang="en-US" sz="3200" b="1" dirty="0">
                <a:latin typeface="Verdana" panose="020B0604030504040204" pitchFamily="34" charset="0"/>
                <a:ea typeface="Verdana" panose="020B0604030504040204" pitchFamily="34" charset="0"/>
              </a:rPr>
              <a:t>/yr</a:t>
            </a:r>
            <a:endParaRPr lang="el-GR" sz="32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rgbClr val="034EA2"/>
              </a:buClr>
              <a:buSzTx/>
              <a:buNone/>
              <a:tabLst/>
              <a:defRPr/>
            </a:pPr>
            <a:endParaRPr lang="el-GR" sz="3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spcAft>
                <a:spcPts val="0"/>
              </a:spcAft>
              <a:buClr>
                <a:srgbClr val="034EA2"/>
              </a:buClr>
              <a:buNone/>
              <a:defRPr/>
            </a:pPr>
            <a:r>
              <a:rPr lang="el-GR" sz="3200" b="1" u="sng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r>
              <a:rPr lang="el-GR" sz="3200" b="1" u="sng" baseline="300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η</a:t>
            </a:r>
            <a:r>
              <a:rPr lang="el-GR" sz="3200" b="1" u="sng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Περίπτωση </a:t>
            </a:r>
          </a:p>
          <a:p>
            <a:pPr>
              <a:spcAft>
                <a:spcPts val="0"/>
              </a:spcAft>
              <a:buClr>
                <a:srgbClr val="034EA2"/>
              </a:buClr>
              <a:defRPr/>
            </a:pPr>
            <a:r>
              <a:rPr lang="el-GR" sz="3200" dirty="0">
                <a:latin typeface="Verdana" panose="020B0604030504040204" pitchFamily="34" charset="0"/>
                <a:ea typeface="Verdana" panose="020B0604030504040204" pitchFamily="34" charset="0"/>
              </a:rPr>
              <a:t>Μεταφορά </a:t>
            </a:r>
            <a:r>
              <a:rPr lang="el-GR" sz="3200" b="1" dirty="0">
                <a:latin typeface="Verdana" panose="020B0604030504040204" pitchFamily="34" charset="0"/>
                <a:ea typeface="Verdana" panose="020B0604030504040204" pitchFamily="34" charset="0"/>
              </a:rPr>
              <a:t>266 </a:t>
            </a:r>
            <a:r>
              <a:rPr lang="en-US" sz="3200" b="1" dirty="0">
                <a:latin typeface="Verdana" panose="020B0604030504040204" pitchFamily="34" charset="0"/>
                <a:ea typeface="Verdana" panose="020B0604030504040204" pitchFamily="34" charset="0"/>
              </a:rPr>
              <a:t>tn </a:t>
            </a:r>
            <a:r>
              <a:rPr lang="el-GR" sz="3200" dirty="0">
                <a:latin typeface="Verdana" panose="020B0604030504040204" pitchFamily="34" charset="0"/>
                <a:ea typeface="Verdana" panose="020B0604030504040204" pitchFamily="34" charset="0"/>
              </a:rPr>
              <a:t>βιοαποβλήτων στη Μ.Ε.Α. Χαλκίδας, περίπου </a:t>
            </a:r>
            <a:r>
              <a:rPr lang="el-GR" sz="3200" b="1" dirty="0">
                <a:latin typeface="Verdana" panose="020B0604030504040204" pitchFamily="34" charset="0"/>
                <a:ea typeface="Verdana" panose="020B0604030504040204" pitchFamily="34" charset="0"/>
              </a:rPr>
              <a:t>21.280 € </a:t>
            </a:r>
            <a:r>
              <a:rPr lang="el-GR" sz="3200" dirty="0">
                <a:latin typeface="Verdana" panose="020B0604030504040204" pitchFamily="34" charset="0"/>
                <a:ea typeface="Verdana" panose="020B0604030504040204" pitchFamily="34" charset="0"/>
              </a:rPr>
              <a:t>(266 </a:t>
            </a:r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</a:rPr>
              <a:t>tn</a:t>
            </a:r>
            <a:r>
              <a:rPr lang="el-GR" sz="3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</a:rPr>
              <a:t>x</a:t>
            </a:r>
            <a:r>
              <a:rPr lang="el-GR" sz="3200" dirty="0">
                <a:latin typeface="Verdana" panose="020B0604030504040204" pitchFamily="34" charset="0"/>
                <a:ea typeface="Verdana" panose="020B0604030504040204" pitchFamily="34" charset="0"/>
              </a:rPr>
              <a:t> 80 €/</a:t>
            </a:r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</a:rPr>
              <a:t>tn</a:t>
            </a:r>
            <a:r>
              <a:rPr lang="el-GR" sz="3200" dirty="0"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  <a:p>
            <a:pPr>
              <a:spcAft>
                <a:spcPts val="0"/>
              </a:spcAft>
              <a:buClr>
                <a:srgbClr val="034EA2"/>
              </a:buClr>
              <a:defRPr/>
            </a:pPr>
            <a:r>
              <a:rPr lang="el-GR" sz="3200" dirty="0">
                <a:latin typeface="Verdana" panose="020B0604030504040204" pitchFamily="34" charset="0"/>
                <a:ea typeface="Verdana" panose="020B0604030504040204" pitchFamily="34" charset="0"/>
              </a:rPr>
              <a:t>Επεξεργασία στη Μ</a:t>
            </a:r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r>
              <a:rPr lang="el-GR" sz="3200" dirty="0">
                <a:latin typeface="Verdana" panose="020B0604030504040204" pitchFamily="34" charset="0"/>
                <a:ea typeface="Verdana" panose="020B0604030504040204" pitchFamily="34" charset="0"/>
              </a:rPr>
              <a:t>Ε</a:t>
            </a:r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r>
              <a:rPr lang="el-GR" sz="3200" dirty="0">
                <a:latin typeface="Verdana" panose="020B0604030504040204" pitchFamily="34" charset="0"/>
                <a:ea typeface="Verdana" panose="020B0604030504040204" pitchFamily="34" charset="0"/>
              </a:rPr>
              <a:t>Α</a:t>
            </a:r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r>
              <a:rPr lang="el-GR" sz="3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l-GR" sz="3200" b="1" dirty="0">
                <a:latin typeface="Verdana" panose="020B0604030504040204" pitchFamily="34" charset="0"/>
                <a:ea typeface="Verdana" panose="020B0604030504040204" pitchFamily="34" charset="0"/>
              </a:rPr>
              <a:t>13.300</a:t>
            </a:r>
            <a:r>
              <a:rPr kumimoji="0" lang="el-GR" sz="32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€</a:t>
            </a:r>
            <a:r>
              <a:rPr lang="el-GR" sz="3200" dirty="0">
                <a:latin typeface="Verdana" panose="020B0604030504040204" pitchFamily="34" charset="0"/>
                <a:ea typeface="Verdana" panose="020B0604030504040204" pitchFamily="34" charset="0"/>
              </a:rPr>
              <a:t> (266 </a:t>
            </a:r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</a:rPr>
              <a:t>tn x 50 €/tn</a:t>
            </a:r>
            <a:r>
              <a:rPr lang="el-GR" sz="3200" dirty="0"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  <a:endParaRPr lang="en-US" sz="3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rgbClr val="034EA2"/>
              </a:buClr>
              <a:buSzTx/>
              <a:buNone/>
              <a:tabLst/>
              <a:defRPr/>
            </a:pPr>
            <a:endParaRPr lang="el-GR" sz="32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rgbClr val="034EA2"/>
              </a:buClr>
              <a:buSzTx/>
              <a:buNone/>
              <a:tabLst/>
              <a:defRPr/>
            </a:pPr>
            <a:r>
              <a:rPr lang="el-GR" sz="3200" b="1" dirty="0">
                <a:latin typeface="Verdana" panose="020B0604030504040204" pitchFamily="34" charset="0"/>
                <a:ea typeface="Verdana" panose="020B0604030504040204" pitchFamily="34" charset="0"/>
              </a:rPr>
              <a:t>Σύνολο 3</a:t>
            </a:r>
            <a:r>
              <a:rPr lang="en-US" sz="3200" b="1" dirty="0">
                <a:latin typeface="Verdana" panose="020B0604030504040204" pitchFamily="34" charset="0"/>
                <a:ea typeface="Verdana" panose="020B0604030504040204" pitchFamily="34" charset="0"/>
              </a:rPr>
              <a:t>4</a:t>
            </a:r>
            <a:r>
              <a:rPr lang="el-GR" sz="3200" b="1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r>
              <a:rPr lang="en-US" sz="3200" b="1" dirty="0">
                <a:latin typeface="Verdana" panose="020B0604030504040204" pitchFamily="34" charset="0"/>
                <a:ea typeface="Verdana" panose="020B0604030504040204" pitchFamily="34" charset="0"/>
              </a:rPr>
              <a:t>580</a:t>
            </a:r>
            <a:r>
              <a:rPr lang="el-GR" sz="3200" b="1" dirty="0">
                <a:latin typeface="Verdana" panose="020B0604030504040204" pitchFamily="34" charset="0"/>
                <a:ea typeface="Verdana" panose="020B0604030504040204" pitchFamily="34" charset="0"/>
              </a:rPr>
              <a:t> €</a:t>
            </a:r>
            <a:r>
              <a:rPr lang="en-US" sz="3200" b="1" dirty="0">
                <a:latin typeface="Verdana" panose="020B0604030504040204" pitchFamily="34" charset="0"/>
                <a:ea typeface="Verdana" panose="020B0604030504040204" pitchFamily="34" charset="0"/>
              </a:rPr>
              <a:t>/yr</a:t>
            </a:r>
            <a:endParaRPr lang="el-GR" sz="32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rgbClr val="034EA2"/>
              </a:buClr>
              <a:buSzTx/>
              <a:buNone/>
              <a:tabLst/>
              <a:defRPr/>
            </a:pPr>
            <a:endParaRPr lang="el-GR" sz="3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rgbClr val="034EA2"/>
              </a:buClr>
              <a:buSzTx/>
              <a:buNone/>
              <a:tabLst/>
              <a:defRPr/>
            </a:pPr>
            <a:r>
              <a:rPr lang="el-GR" sz="3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F3553EA1-71CE-4DEB-93C3-413E9E50E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5963" y="249382"/>
            <a:ext cx="10141528" cy="1002369"/>
          </a:xfrm>
        </p:spPr>
        <p:txBody>
          <a:bodyPr/>
          <a:lstStyle/>
          <a:p>
            <a:r>
              <a:rPr lang="el-GR" sz="3600" dirty="0">
                <a:latin typeface="Verdana" panose="020B0604030504040204" pitchFamily="34" charset="0"/>
                <a:ea typeface="Verdana" panose="020B0604030504040204" pitchFamily="34" charset="0"/>
              </a:rPr>
              <a:t>ΣΥΓΚΡΙΣΗ ΚΟΣΤΟΥΣ ΔΙΑΧΕΙΡΙΣΗΣ ΑΠΟΡΡΙΜΜΑΤΩΝ </a:t>
            </a:r>
            <a:r>
              <a:rPr lang="el-GR" sz="3600" b="1" dirty="0">
                <a:latin typeface="Verdana" panose="020B0604030504040204" pitchFamily="34" charset="0"/>
                <a:ea typeface="Verdana" panose="020B0604030504040204" pitchFamily="34" charset="0"/>
              </a:rPr>
              <a:t>ΝΗΣΟΥ ΣΚΥΡΟΥ</a:t>
            </a:r>
          </a:p>
        </p:txBody>
      </p:sp>
    </p:spTree>
    <p:extLst>
      <p:ext uri="{BB962C8B-B14F-4D97-AF65-F5344CB8AC3E}">
        <p14:creationId xmlns:p14="http://schemas.microsoft.com/office/powerpoint/2010/main" val="14225055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 descr="Εικόνα που περιέχει χάρτης&#10;&#10;Περιγραφή που δημιουργήθηκε αυτόματα">
            <a:extLst>
              <a:ext uri="{FF2B5EF4-FFF2-40B4-BE49-F238E27FC236}">
                <a16:creationId xmlns:a16="http://schemas.microsoft.com/office/drawing/2014/main" id="{9142828E-600F-40EF-8EA3-47C23CB5D1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14836"/>
          </a:xfrm>
        </p:spPr>
      </p:pic>
    </p:spTree>
    <p:extLst>
      <p:ext uri="{BB962C8B-B14F-4D97-AF65-F5344CB8AC3E}">
        <p14:creationId xmlns:p14="http://schemas.microsoft.com/office/powerpoint/2010/main" val="3576916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3964" y="914400"/>
            <a:ext cx="11831781" cy="5832765"/>
          </a:xfrm>
        </p:spPr>
        <p:txBody>
          <a:bodyPr>
            <a:noAutofit/>
          </a:bodyPr>
          <a:lstStyle/>
          <a:p>
            <a:pPr marL="53975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l-GR" sz="3600" dirty="0">
                <a:latin typeface="Verdana" panose="020B0604030504040204" pitchFamily="34" charset="0"/>
                <a:ea typeface="Verdana" panose="020B0604030504040204" pitchFamily="34" charset="0"/>
              </a:rPr>
              <a:t>Μετέτρεψε την </a:t>
            </a:r>
            <a:r>
              <a:rPr lang="el-GR" sz="3600" b="1" dirty="0">
                <a:latin typeface="Verdana" panose="020B0604030504040204" pitchFamily="34" charset="0"/>
                <a:ea typeface="Verdana" panose="020B0604030504040204" pitchFamily="34" charset="0"/>
              </a:rPr>
              <a:t>νομική μορφή </a:t>
            </a:r>
            <a:r>
              <a:rPr lang="el-GR" sz="3600" dirty="0">
                <a:latin typeface="Verdana" panose="020B0604030504040204" pitchFamily="34" charset="0"/>
                <a:ea typeface="Verdana" panose="020B0604030504040204" pitchFamily="34" charset="0"/>
              </a:rPr>
              <a:t>του Περιφερειακού </a:t>
            </a:r>
            <a:r>
              <a:rPr lang="el-GR" sz="3600" dirty="0" err="1">
                <a:latin typeface="Verdana" panose="020B0604030504040204" pitchFamily="34" charset="0"/>
                <a:ea typeface="Verdana" panose="020B0604030504040204" pitchFamily="34" charset="0"/>
              </a:rPr>
              <a:t>ΦοΔΣΑ</a:t>
            </a:r>
            <a:r>
              <a:rPr lang="el-GR" sz="3600" dirty="0">
                <a:latin typeface="Verdana" panose="020B0604030504040204" pitchFamily="34" charset="0"/>
                <a:ea typeface="Verdana" panose="020B0604030504040204" pitchFamily="34" charset="0"/>
              </a:rPr>
              <a:t> σε Ανώνυμη Εταιρεία</a:t>
            </a:r>
          </a:p>
          <a:p>
            <a:pPr marL="53975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l-GR" sz="3600" b="1" dirty="0">
                <a:latin typeface="Verdana" panose="020B0604030504040204" pitchFamily="34" charset="0"/>
                <a:ea typeface="Verdana" panose="020B0604030504040204" pitchFamily="34" charset="0"/>
              </a:rPr>
              <a:t>Συγχώνευσε</a:t>
            </a:r>
            <a:r>
              <a:rPr lang="el-GR" sz="3600" dirty="0">
                <a:latin typeface="Verdana" panose="020B0604030504040204" pitchFamily="34" charset="0"/>
                <a:ea typeface="Verdana" panose="020B0604030504040204" pitchFamily="34" charset="0"/>
              </a:rPr>
              <a:t> τοπικούς </a:t>
            </a:r>
            <a:r>
              <a:rPr lang="el-GR" sz="3600" dirty="0" err="1">
                <a:latin typeface="Verdana" panose="020B0604030504040204" pitchFamily="34" charset="0"/>
                <a:ea typeface="Verdana" panose="020B0604030504040204" pitchFamily="34" charset="0"/>
              </a:rPr>
              <a:t>ΦοΔΣΑ</a:t>
            </a:r>
            <a:endParaRPr lang="el-GR" sz="3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3975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l-GR" sz="3600" dirty="0">
                <a:latin typeface="Verdana" panose="020B0604030504040204" pitchFamily="34" charset="0"/>
                <a:ea typeface="Verdana" panose="020B0604030504040204" pitchFamily="34" charset="0"/>
              </a:rPr>
              <a:t>Δημιούργησε έναν </a:t>
            </a:r>
            <a:r>
              <a:rPr lang="el-GR" sz="3600" b="1" dirty="0">
                <a:latin typeface="Verdana" panose="020B0604030504040204" pitchFamily="34" charset="0"/>
                <a:ea typeface="Verdana" panose="020B0604030504040204" pitchFamily="34" charset="0"/>
              </a:rPr>
              <a:t>ισχυρό </a:t>
            </a:r>
            <a:r>
              <a:rPr lang="el-GR" sz="3600" b="1" dirty="0" err="1">
                <a:latin typeface="Verdana" panose="020B0604030504040204" pitchFamily="34" charset="0"/>
                <a:ea typeface="Verdana" panose="020B0604030504040204" pitchFamily="34" charset="0"/>
              </a:rPr>
              <a:t>ΦοΔΣΑ</a:t>
            </a:r>
            <a:endParaRPr lang="el-GR" sz="3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3975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endParaRPr lang="el-GR" sz="3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3975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l-GR" sz="3600" dirty="0">
                <a:latin typeface="Verdana" panose="020B0604030504040204" pitchFamily="34" charset="0"/>
                <a:ea typeface="Verdana" panose="020B0604030504040204" pitchFamily="34" charset="0"/>
              </a:rPr>
              <a:t>Σε </a:t>
            </a:r>
            <a:r>
              <a:rPr lang="el-GR" sz="3600" b="1" dirty="0">
                <a:latin typeface="Verdana" panose="020B0604030504040204" pitchFamily="34" charset="0"/>
                <a:ea typeface="Verdana" panose="020B0604030504040204" pitchFamily="34" charset="0"/>
              </a:rPr>
              <a:t>6 χρόνια </a:t>
            </a:r>
            <a:r>
              <a:rPr lang="el-GR" sz="3600" dirty="0">
                <a:latin typeface="Verdana" panose="020B0604030504040204" pitchFamily="34" charset="0"/>
                <a:ea typeface="Verdana" panose="020B0604030504040204" pitchFamily="34" charset="0"/>
              </a:rPr>
              <a:t>έκλεισε και αποκατέστησε 8 ΧΑΔΑ </a:t>
            </a:r>
          </a:p>
          <a:p>
            <a:pPr marL="53975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l-GR" sz="3600" dirty="0">
                <a:latin typeface="Verdana" panose="020B0604030504040204" pitchFamily="34" charset="0"/>
                <a:ea typeface="Verdana" panose="020B0604030504040204" pitchFamily="34" charset="0"/>
              </a:rPr>
              <a:t>Σχεδίασε έργα </a:t>
            </a:r>
            <a:r>
              <a:rPr lang="el-GR" sz="3600" b="1" dirty="0">
                <a:latin typeface="Verdana" panose="020B0604030504040204" pitchFamily="34" charset="0"/>
                <a:ea typeface="Verdana" panose="020B0604030504040204" pitchFamily="34" charset="0"/>
              </a:rPr>
              <a:t>ολοκληρωμένης</a:t>
            </a:r>
            <a:r>
              <a:rPr lang="el-GR" sz="3600" dirty="0">
                <a:latin typeface="Verdana" panose="020B0604030504040204" pitchFamily="34" charset="0"/>
                <a:ea typeface="Verdana" panose="020B0604030504040204" pitchFamily="34" charset="0"/>
              </a:rPr>
              <a:t> διαχείρισης</a:t>
            </a: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F3553EA1-71CE-4DEB-93C3-413E9E50E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5963" y="249383"/>
            <a:ext cx="9386521" cy="413347"/>
          </a:xfrm>
        </p:spPr>
        <p:txBody>
          <a:bodyPr/>
          <a:lstStyle/>
          <a:p>
            <a:pPr algn="ctr"/>
            <a:r>
              <a:rPr lang="el-GR" sz="3600" b="1" dirty="0">
                <a:latin typeface="Verdana" panose="020B0604030504040204" pitchFamily="34" charset="0"/>
                <a:ea typeface="Verdana" panose="020B0604030504040204" pitchFamily="34" charset="0"/>
              </a:rPr>
              <a:t>ΧΑΡΑΚΤΗΡΙΣΤΙΚΑ ΠΕΡΙΦΕΡΕΙΑΣ</a:t>
            </a:r>
          </a:p>
        </p:txBody>
      </p:sp>
    </p:spTree>
    <p:extLst>
      <p:ext uri="{BB962C8B-B14F-4D97-AF65-F5344CB8AC3E}">
        <p14:creationId xmlns:p14="http://schemas.microsoft.com/office/powerpoint/2010/main" val="21679482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77091" y="1316181"/>
            <a:ext cx="11492663" cy="5430983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rgbClr val="034EA2"/>
              </a:buClr>
              <a:buSzTx/>
              <a:buNone/>
              <a:tabLst/>
              <a:defRPr/>
            </a:pPr>
            <a:endParaRPr lang="el-GR" sz="32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60363" marR="0" lvl="0" indent="-360363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rgbClr val="034EA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l-GR" sz="3200" dirty="0">
                <a:latin typeface="Verdana" panose="020B0604030504040204" pitchFamily="34" charset="0"/>
                <a:ea typeface="Verdana" panose="020B0604030504040204" pitchFamily="34" charset="0"/>
              </a:rPr>
              <a:t>Κάτοικοι </a:t>
            </a:r>
            <a:r>
              <a:rPr lang="el-GR" sz="3200" b="1" dirty="0">
                <a:latin typeface="Verdana" panose="020B0604030504040204" pitchFamily="34" charset="0"/>
                <a:ea typeface="Verdana" panose="020B0604030504040204" pitchFamily="34" charset="0"/>
              </a:rPr>
              <a:t>12.180</a:t>
            </a:r>
          </a:p>
          <a:p>
            <a:pPr marL="360363" marR="0" lvl="0" indent="-360363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rgbClr val="034EA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l-GR" sz="3200" dirty="0">
                <a:latin typeface="Verdana" panose="020B0604030504040204" pitchFamily="34" charset="0"/>
                <a:ea typeface="Verdana" panose="020B0604030504040204" pitchFamily="34" charset="0"/>
              </a:rPr>
              <a:t>Απορρίμματα </a:t>
            </a:r>
            <a:r>
              <a:rPr lang="en-US" sz="3200" b="1" dirty="0">
                <a:latin typeface="Verdana" panose="020B0604030504040204" pitchFamily="34" charset="0"/>
                <a:ea typeface="Verdana" panose="020B0604030504040204" pitchFamily="34" charset="0"/>
              </a:rPr>
              <a:t>5</a:t>
            </a:r>
            <a:r>
              <a:rPr lang="el-GR" sz="3200" b="1" dirty="0">
                <a:latin typeface="Verdana" panose="020B0604030504040204" pitchFamily="34" charset="0"/>
                <a:ea typeface="Verdana" panose="020B0604030504040204" pitchFamily="34" charset="0"/>
              </a:rPr>
              <a:t>.000</a:t>
            </a:r>
            <a:r>
              <a:rPr lang="el-GR" sz="3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</a:rPr>
              <a:t>tn</a:t>
            </a:r>
            <a:r>
              <a:rPr lang="el-GR" sz="3200" dirty="0">
                <a:latin typeface="Verdana" panose="020B0604030504040204" pitchFamily="34" charset="0"/>
                <a:ea typeface="Verdana" panose="020B0604030504040204" pitchFamily="34" charset="0"/>
              </a:rPr>
              <a:t> ετησίως</a:t>
            </a:r>
          </a:p>
          <a:p>
            <a:pPr marL="360363" marR="0" lvl="0" indent="-360363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rgbClr val="034EA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l-GR" sz="3200" dirty="0">
                <a:latin typeface="Verdana" panose="020B0604030504040204" pitchFamily="34" charset="0"/>
                <a:ea typeface="Verdana" panose="020B0604030504040204" pitchFamily="34" charset="0"/>
              </a:rPr>
              <a:t>Διαθέτει Σ.Μ.Α.</a:t>
            </a:r>
          </a:p>
          <a:p>
            <a:pPr marL="360363" marR="0" lvl="0" indent="-360363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rgbClr val="034EA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l-GR" sz="3200" dirty="0">
                <a:latin typeface="Verdana" panose="020B0604030504040204" pitchFamily="34" charset="0"/>
                <a:ea typeface="Verdana" panose="020B0604030504040204" pitchFamily="34" charset="0"/>
              </a:rPr>
              <a:t>Ο σχεδιασμός προβλέπει </a:t>
            </a:r>
            <a:r>
              <a:rPr lang="el-GR" sz="3600" b="1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ΜΕ.ΒΑ. </a:t>
            </a:r>
            <a:r>
              <a:rPr lang="el-GR" sz="3200" dirty="0">
                <a:latin typeface="Verdana" panose="020B0604030504040204" pitchFamily="34" charset="0"/>
                <a:ea typeface="Verdana" panose="020B0604030504040204" pitchFamily="34" charset="0"/>
              </a:rPr>
              <a:t>για τη διαχείριση των βιοαποβλήτων &amp; </a:t>
            </a:r>
            <a:r>
              <a:rPr lang="el-GR" sz="3200" b="1" dirty="0">
                <a:latin typeface="Verdana" panose="020B0604030504040204" pitchFamily="34" charset="0"/>
                <a:ea typeface="Verdana" panose="020B0604030504040204" pitchFamily="34" charset="0"/>
              </a:rPr>
              <a:t>1 επιπλέον Σ.Μ.Α. </a:t>
            </a:r>
            <a:r>
              <a:rPr lang="el-GR" sz="3200" dirty="0">
                <a:latin typeface="Verdana" panose="020B0604030504040204" pitchFamily="34" charset="0"/>
                <a:ea typeface="Verdana" panose="020B0604030504040204" pitchFamily="34" charset="0"/>
              </a:rPr>
              <a:t>(Στύρα)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rgbClr val="034EA2"/>
              </a:buClr>
              <a:buSzTx/>
              <a:buNone/>
              <a:tabLst/>
              <a:defRPr/>
            </a:pPr>
            <a:endParaRPr lang="el-GR" sz="3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42913" marR="0" lvl="0" indent="-442913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rgbClr val="034EA2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el-GR" sz="3200" dirty="0">
                <a:latin typeface="Verdana" panose="020B0604030504040204" pitchFamily="34" charset="0"/>
                <a:ea typeface="Verdana" panose="020B0604030504040204" pitchFamily="34" charset="0"/>
              </a:rPr>
              <a:t>Τα υπόλοιπα ρεύματα </a:t>
            </a:r>
          </a:p>
          <a:p>
            <a:pPr>
              <a:spcAft>
                <a:spcPts val="0"/>
              </a:spcAft>
              <a:buClr>
                <a:srgbClr val="034EA2"/>
              </a:buClr>
              <a:buFont typeface="Wingdings" panose="05000000000000000000" pitchFamily="2" charset="2"/>
              <a:buChar char="§"/>
              <a:defRPr/>
            </a:pPr>
            <a:r>
              <a:rPr lang="el-GR" sz="3200" b="1" dirty="0">
                <a:latin typeface="Verdana" panose="020B0604030504040204" pitchFamily="34" charset="0"/>
                <a:ea typeface="Verdana" panose="020B0604030504040204" pitchFamily="34" charset="0"/>
              </a:rPr>
              <a:t>Σύμμεικτα</a:t>
            </a:r>
            <a:r>
              <a:rPr lang="el-GR" sz="3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l-GR" sz="3200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 Στη</a:t>
            </a:r>
            <a:r>
              <a:rPr lang="el-GR" sz="3200" dirty="0">
                <a:latin typeface="Verdana" panose="020B0604030504040204" pitchFamily="34" charset="0"/>
                <a:ea typeface="Verdana" panose="020B0604030504040204" pitchFamily="34" charset="0"/>
              </a:rPr>
              <a:t> Μ.Ε.Α. Χαλκίδας</a:t>
            </a:r>
          </a:p>
          <a:p>
            <a:pPr>
              <a:spcAft>
                <a:spcPts val="0"/>
              </a:spcAft>
              <a:buClr>
                <a:srgbClr val="034EA2"/>
              </a:buClr>
              <a:buFont typeface="Wingdings" panose="05000000000000000000" pitchFamily="2" charset="2"/>
              <a:buChar char="§"/>
              <a:defRPr/>
            </a:pPr>
            <a:r>
              <a:rPr lang="el-GR" sz="32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Ανακυκλώσιμα</a:t>
            </a:r>
            <a:r>
              <a:rPr lang="el-GR" sz="3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l-GR" sz="3200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 </a:t>
            </a:r>
            <a:r>
              <a:rPr lang="el-GR" sz="3200" dirty="0">
                <a:latin typeface="Verdana" panose="020B0604030504040204" pitchFamily="34" charset="0"/>
                <a:ea typeface="Verdana" panose="020B0604030504040204" pitchFamily="34" charset="0"/>
              </a:rPr>
              <a:t>Στη Μ.Ε.Α. Χαλκίδας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rgbClr val="034EA2"/>
              </a:buClr>
              <a:buSzTx/>
              <a:buNone/>
              <a:tabLst/>
              <a:defRPr/>
            </a:pPr>
            <a:endParaRPr lang="el-GR" sz="3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F3553EA1-71CE-4DEB-93C3-413E9E50E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5963" y="249382"/>
            <a:ext cx="9559637" cy="1002369"/>
          </a:xfrm>
        </p:spPr>
        <p:txBody>
          <a:bodyPr/>
          <a:lstStyle/>
          <a:p>
            <a:r>
              <a:rPr lang="el-GR" sz="3600" dirty="0">
                <a:latin typeface="Verdana" panose="020B0604030504040204" pitchFamily="34" charset="0"/>
                <a:ea typeface="Verdana" panose="020B0604030504040204" pitchFamily="34" charset="0"/>
              </a:rPr>
              <a:t>ΔΙΑΧΕΙΡΙΣΗ ΑΠΟΡΡΙΜΜΑΤΩΝ </a:t>
            </a:r>
            <a:br>
              <a:rPr lang="el-GR" sz="36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l-GR" sz="3600" b="1" dirty="0">
                <a:latin typeface="Verdana" panose="020B0604030504040204" pitchFamily="34" charset="0"/>
                <a:ea typeface="Verdana" panose="020B0604030504040204" pitchFamily="34" charset="0"/>
              </a:rPr>
              <a:t>ΔΗΜΟΥ ΚΑΡΥΣΤΟΥ</a:t>
            </a:r>
          </a:p>
        </p:txBody>
      </p:sp>
    </p:spTree>
    <p:extLst>
      <p:ext uri="{BB962C8B-B14F-4D97-AF65-F5344CB8AC3E}">
        <p14:creationId xmlns:p14="http://schemas.microsoft.com/office/powerpoint/2010/main" val="29335438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Θέση περιεχομένου 1">
            <a:extLst>
              <a:ext uri="{FF2B5EF4-FFF2-40B4-BE49-F238E27FC236}">
                <a16:creationId xmlns:a16="http://schemas.microsoft.com/office/drawing/2014/main" id="{159B8DAE-5B41-4057-9816-E06F1C7CF02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04801" y="2313710"/>
          <a:ext cx="11734800" cy="23253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54272">
                  <a:extLst>
                    <a:ext uri="{9D8B030D-6E8A-4147-A177-3AD203B41FA5}">
                      <a16:colId xmlns:a16="http://schemas.microsoft.com/office/drawing/2014/main" val="3751602371"/>
                    </a:ext>
                  </a:extLst>
                </a:gridCol>
                <a:gridCol w="2981897">
                  <a:extLst>
                    <a:ext uri="{9D8B030D-6E8A-4147-A177-3AD203B41FA5}">
                      <a16:colId xmlns:a16="http://schemas.microsoft.com/office/drawing/2014/main" val="3388331847"/>
                    </a:ext>
                  </a:extLst>
                </a:gridCol>
                <a:gridCol w="2646214">
                  <a:extLst>
                    <a:ext uri="{9D8B030D-6E8A-4147-A177-3AD203B41FA5}">
                      <a16:colId xmlns:a16="http://schemas.microsoft.com/office/drawing/2014/main" val="226975489"/>
                    </a:ext>
                  </a:extLst>
                </a:gridCol>
                <a:gridCol w="2152417">
                  <a:extLst>
                    <a:ext uri="{9D8B030D-6E8A-4147-A177-3AD203B41FA5}">
                      <a16:colId xmlns:a16="http://schemas.microsoft.com/office/drawing/2014/main" val="2257541998"/>
                    </a:ext>
                  </a:extLst>
                </a:gridCol>
              </a:tblGrid>
              <a:tr h="136183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3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ΣΥΝΟΛΟ ΑΠΟΡΡΙΜΜΑΤΩΝ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100 %</a:t>
                      </a:r>
                      <a:endParaRPr lang="el-GR" sz="3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3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ΟΡΓΑΝΙΚΑ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3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44,30 %</a:t>
                      </a:r>
                      <a:endParaRPr lang="el-GR" sz="3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3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ΜΕ.ΒΑ.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3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40 %</a:t>
                      </a:r>
                      <a:endParaRPr lang="el-GR" sz="3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3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ΛΟΙΠΑ</a:t>
                      </a:r>
                      <a:endParaRPr lang="el-GR" sz="3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47683353"/>
                  </a:ext>
                </a:extLst>
              </a:tr>
              <a:tr h="79947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</a:t>
                      </a:r>
                      <a:r>
                        <a:rPr lang="el-GR" sz="3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.000</a:t>
                      </a:r>
                      <a:r>
                        <a:rPr lang="en-US" sz="3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tn</a:t>
                      </a:r>
                      <a:endParaRPr lang="el-GR" sz="3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2.215 </a:t>
                      </a:r>
                      <a:r>
                        <a:rPr lang="en-US" sz="30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tn</a:t>
                      </a:r>
                      <a:endParaRPr lang="el-GR" sz="3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0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886 </a:t>
                      </a:r>
                      <a:r>
                        <a:rPr lang="en-US" sz="3000" b="1" kern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tn</a:t>
                      </a:r>
                      <a:endParaRPr lang="el-GR" sz="30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3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4.</a:t>
                      </a:r>
                      <a:r>
                        <a:rPr lang="en-US" sz="3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114</a:t>
                      </a:r>
                      <a:r>
                        <a:rPr lang="el-GR" sz="3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l-GR" sz="30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tn</a:t>
                      </a:r>
                      <a:endParaRPr lang="el-GR" sz="3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39578356"/>
                  </a:ext>
                </a:extLst>
              </a:tr>
            </a:tbl>
          </a:graphicData>
        </a:graphic>
      </p:graphicFrame>
      <p:sp>
        <p:nvSpPr>
          <p:cNvPr id="3" name="Title 3">
            <a:extLst>
              <a:ext uri="{FF2B5EF4-FFF2-40B4-BE49-F238E27FC236}">
                <a16:creationId xmlns:a16="http://schemas.microsoft.com/office/drawing/2014/main" id="{F3553EA1-71CE-4DEB-93C3-413E9E50E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141" y="221674"/>
            <a:ext cx="9353725" cy="1092856"/>
          </a:xfrm>
        </p:spPr>
        <p:txBody>
          <a:bodyPr/>
          <a:lstStyle/>
          <a:p>
            <a:r>
              <a:rPr lang="el-GR" sz="3600" dirty="0">
                <a:latin typeface="Verdana" panose="020B0604030504040204" pitchFamily="34" charset="0"/>
                <a:ea typeface="Verdana" panose="020B0604030504040204" pitchFamily="34" charset="0"/>
              </a:rPr>
              <a:t>ΔΙΑΧΕΙΡΙΣΗ ΑΠΟΡΡΙΜΜΑΤΩΝ </a:t>
            </a:r>
            <a:br>
              <a:rPr lang="el-GR" sz="36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l-GR" sz="3600" b="1" dirty="0">
                <a:latin typeface="Verdana" panose="020B0604030504040204" pitchFamily="34" charset="0"/>
                <a:ea typeface="Verdana" panose="020B0604030504040204" pitchFamily="34" charset="0"/>
              </a:rPr>
              <a:t>ΔΗΜΟΥ ΚΑΡΥΣΤΟΥ</a:t>
            </a:r>
          </a:p>
        </p:txBody>
      </p:sp>
    </p:spTree>
    <p:extLst>
      <p:ext uri="{BB962C8B-B14F-4D97-AF65-F5344CB8AC3E}">
        <p14:creationId xmlns:p14="http://schemas.microsoft.com/office/powerpoint/2010/main" val="18719499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1673" y="1482436"/>
            <a:ext cx="11548081" cy="5112328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rgbClr val="034EA2"/>
              </a:buClr>
              <a:buSzTx/>
              <a:buNone/>
              <a:tabLst/>
              <a:defRPr/>
            </a:pPr>
            <a:endParaRPr lang="el-GR" sz="36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  <a:p>
            <a:pPr marL="0" indent="0">
              <a:spcAft>
                <a:spcPts val="0"/>
              </a:spcAft>
              <a:buClr>
                <a:srgbClr val="034EA2"/>
              </a:buClr>
              <a:buNone/>
              <a:defRPr/>
            </a:pPr>
            <a:r>
              <a:rPr lang="el-GR" sz="3200" b="1" u="sng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1η Περίπτωση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rgbClr val="034EA2"/>
              </a:buClr>
              <a:buSzTx/>
              <a:buNone/>
              <a:tabLst/>
              <a:defRPr/>
            </a:pPr>
            <a:r>
              <a:rPr lang="el-GR" sz="3200" dirty="0">
                <a:latin typeface="Verdana" panose="020B0604030504040204" pitchFamily="34" charset="0"/>
                <a:ea typeface="Verdana" panose="020B0604030504040204" pitchFamily="34" charset="0"/>
              </a:rPr>
              <a:t>Κόστος λειτουργίας ΜΕ.ΒΑ. </a:t>
            </a:r>
            <a:r>
              <a:rPr lang="el-GR" sz="3200" b="1" dirty="0">
                <a:latin typeface="Verdana" panose="020B0604030504040204" pitchFamily="34" charset="0"/>
                <a:ea typeface="Verdana" panose="020B0604030504040204" pitchFamily="34" charset="0"/>
              </a:rPr>
              <a:t>300.000 €/</a:t>
            </a:r>
            <a:r>
              <a:rPr lang="en-US" sz="3200" b="1" dirty="0">
                <a:latin typeface="Verdana" panose="020B0604030504040204" pitchFamily="34" charset="0"/>
                <a:ea typeface="Verdana" panose="020B0604030504040204" pitchFamily="34" charset="0"/>
              </a:rPr>
              <a:t>yr</a:t>
            </a:r>
            <a:endParaRPr lang="el-GR" sz="32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rgbClr val="034EA2"/>
              </a:buClr>
              <a:buSzTx/>
              <a:buNone/>
              <a:tabLst/>
              <a:defRPr/>
            </a:pPr>
            <a:endParaRPr lang="el-GR" sz="3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marR="0" lvl="0" indent="0" fontAlgn="auto">
              <a:spcAft>
                <a:spcPts val="0"/>
              </a:spcAft>
              <a:buClr>
                <a:srgbClr val="034EA2"/>
              </a:buClr>
              <a:buSzTx/>
              <a:buNone/>
              <a:tabLst/>
              <a:defRPr/>
            </a:pPr>
            <a:r>
              <a:rPr lang="el-GR" sz="3200" b="1" u="sng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r>
              <a:rPr lang="el-GR" sz="3200" b="1" u="sng" baseline="300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η</a:t>
            </a:r>
            <a:r>
              <a:rPr lang="el-GR" sz="3200" b="1" u="sng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Περίπτωση </a:t>
            </a:r>
          </a:p>
          <a:p>
            <a:pPr>
              <a:spcAft>
                <a:spcPts val="0"/>
              </a:spcAft>
              <a:buClr>
                <a:srgbClr val="034EA2"/>
              </a:buClr>
              <a:defRPr/>
            </a:pPr>
            <a:r>
              <a:rPr lang="el-GR" sz="3200" dirty="0">
                <a:latin typeface="Verdana" panose="020B0604030504040204" pitchFamily="34" charset="0"/>
                <a:ea typeface="Verdana" panose="020B0604030504040204" pitchFamily="34" charset="0"/>
              </a:rPr>
              <a:t>Μεταφορά </a:t>
            </a:r>
            <a:r>
              <a:rPr lang="en-US" sz="3200" b="1" dirty="0">
                <a:latin typeface="Verdana" panose="020B0604030504040204" pitchFamily="34" charset="0"/>
                <a:ea typeface="Verdana" panose="020B0604030504040204" pitchFamily="34" charset="0"/>
              </a:rPr>
              <a:t>886</a:t>
            </a:r>
            <a:r>
              <a:rPr lang="el-GR" sz="32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3200" b="1" dirty="0" err="1">
                <a:latin typeface="Verdana" panose="020B0604030504040204" pitchFamily="34" charset="0"/>
                <a:ea typeface="Verdana" panose="020B0604030504040204" pitchFamily="34" charset="0"/>
              </a:rPr>
              <a:t>tn</a:t>
            </a:r>
            <a:r>
              <a:rPr lang="en-US" sz="32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l-GR" sz="3200" dirty="0">
                <a:latin typeface="Verdana" panose="020B0604030504040204" pitchFamily="34" charset="0"/>
                <a:ea typeface="Verdana" panose="020B0604030504040204" pitchFamily="34" charset="0"/>
              </a:rPr>
              <a:t>βιοαποβλήτων στη Μ.Ε.Α. Χαλκίδας, </a:t>
            </a:r>
            <a:r>
              <a:rPr lang="en-US" sz="3200" b="1" dirty="0">
                <a:latin typeface="Verdana" panose="020B0604030504040204" pitchFamily="34" charset="0"/>
                <a:ea typeface="Verdana" panose="020B0604030504040204" pitchFamily="34" charset="0"/>
              </a:rPr>
              <a:t>20.821</a:t>
            </a:r>
            <a:r>
              <a:rPr lang="el-GR" sz="3200" b="1" dirty="0">
                <a:latin typeface="Verdana" panose="020B0604030504040204" pitchFamily="34" charset="0"/>
                <a:ea typeface="Verdana" panose="020B0604030504040204" pitchFamily="34" charset="0"/>
              </a:rPr>
              <a:t> €</a:t>
            </a:r>
            <a:r>
              <a:rPr lang="el-GR" sz="3200" dirty="0">
                <a:latin typeface="Verdana" panose="020B0604030504040204" pitchFamily="34" charset="0"/>
                <a:ea typeface="Verdana" panose="020B0604030504040204" pitchFamily="34" charset="0"/>
              </a:rPr>
              <a:t> (886 </a:t>
            </a:r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</a:rPr>
              <a:t>tn</a:t>
            </a:r>
            <a:r>
              <a:rPr lang="el-GR" sz="3200" dirty="0">
                <a:latin typeface="Verdana" panose="020B0604030504040204" pitchFamily="34" charset="0"/>
                <a:ea typeface="Verdana" panose="020B0604030504040204" pitchFamily="34" charset="0"/>
              </a:rPr>
              <a:t> Χ 23,</a:t>
            </a:r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</a:rPr>
              <a:t>50</a:t>
            </a:r>
            <a:r>
              <a:rPr lang="el-GR" sz="3200" dirty="0">
                <a:latin typeface="Verdana" panose="020B0604030504040204" pitchFamily="34" charset="0"/>
                <a:ea typeface="Verdana" panose="020B0604030504040204" pitchFamily="34" charset="0"/>
              </a:rPr>
              <a:t> €/</a:t>
            </a:r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</a:rPr>
              <a:t>tn</a:t>
            </a:r>
            <a:r>
              <a:rPr lang="el-GR" sz="3200" dirty="0"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  <a:endParaRPr lang="en-US" sz="3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Aft>
                <a:spcPts val="0"/>
              </a:spcAft>
              <a:buClr>
                <a:srgbClr val="034EA2"/>
              </a:buClr>
              <a:defRPr/>
            </a:pPr>
            <a:r>
              <a:rPr lang="el-GR" sz="3200" dirty="0">
                <a:latin typeface="Verdana" panose="020B0604030504040204" pitchFamily="34" charset="0"/>
                <a:ea typeface="Verdana" panose="020B0604030504040204" pitchFamily="34" charset="0"/>
              </a:rPr>
              <a:t>Επεξεργασία στη Μ.Ε.Α. </a:t>
            </a:r>
            <a:r>
              <a:rPr lang="en-US" sz="3200" b="1" dirty="0">
                <a:latin typeface="Verdana" panose="020B0604030504040204" pitchFamily="34" charset="0"/>
                <a:ea typeface="Verdana" panose="020B0604030504040204" pitchFamily="34" charset="0"/>
              </a:rPr>
              <a:t>44.30</a:t>
            </a:r>
            <a:r>
              <a:rPr lang="el-GR" sz="3200" b="1" dirty="0">
                <a:latin typeface="Verdana" panose="020B0604030504040204" pitchFamily="34" charset="0"/>
                <a:ea typeface="Verdana" panose="020B0604030504040204" pitchFamily="34" charset="0"/>
              </a:rPr>
              <a:t>0</a:t>
            </a:r>
            <a:r>
              <a:rPr lang="el-GR" sz="3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l-GR" sz="3200" b="1" dirty="0">
                <a:latin typeface="Verdana" panose="020B0604030504040204" pitchFamily="34" charset="0"/>
                <a:ea typeface="Verdana" panose="020B0604030504040204" pitchFamily="34" charset="0"/>
              </a:rPr>
              <a:t>€</a:t>
            </a:r>
            <a:r>
              <a:rPr lang="el-GR" sz="3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</a:rPr>
              <a:t>(886</a:t>
            </a:r>
            <a:r>
              <a:rPr lang="el-GR" sz="3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</a:rPr>
              <a:t>tn X 50 €/tn)</a:t>
            </a:r>
          </a:p>
          <a:p>
            <a:pPr marL="0" indent="0">
              <a:spcAft>
                <a:spcPts val="0"/>
              </a:spcAft>
              <a:buClr>
                <a:srgbClr val="034EA2"/>
              </a:buClr>
              <a:buNone/>
              <a:defRPr/>
            </a:pPr>
            <a:endParaRPr lang="en-US" sz="3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rgbClr val="034EA2"/>
              </a:buClr>
              <a:buSzTx/>
              <a:buNone/>
              <a:tabLst/>
              <a:defRPr/>
            </a:pPr>
            <a:r>
              <a:rPr lang="el-GR" sz="3200" b="1" dirty="0">
                <a:latin typeface="Verdana" panose="020B0604030504040204" pitchFamily="34" charset="0"/>
                <a:ea typeface="Verdana" panose="020B0604030504040204" pitchFamily="34" charset="0"/>
              </a:rPr>
              <a:t>Σύνολο </a:t>
            </a:r>
            <a:r>
              <a:rPr lang="en-US" sz="3200" b="1" dirty="0">
                <a:latin typeface="Verdana" panose="020B0604030504040204" pitchFamily="34" charset="0"/>
                <a:ea typeface="Verdana" panose="020B0604030504040204" pitchFamily="34" charset="0"/>
              </a:rPr>
              <a:t>65.121</a:t>
            </a:r>
            <a:r>
              <a:rPr lang="el-GR" sz="3200" b="1" dirty="0">
                <a:latin typeface="Verdana" panose="020B0604030504040204" pitchFamily="34" charset="0"/>
                <a:ea typeface="Verdana" panose="020B0604030504040204" pitchFamily="34" charset="0"/>
              </a:rPr>
              <a:t> €</a:t>
            </a:r>
            <a:r>
              <a:rPr lang="en-US" sz="3200" b="1" dirty="0">
                <a:latin typeface="Verdana" panose="020B0604030504040204" pitchFamily="34" charset="0"/>
                <a:ea typeface="Verdana" panose="020B0604030504040204" pitchFamily="34" charset="0"/>
              </a:rPr>
              <a:t>/yr</a:t>
            </a:r>
            <a:endParaRPr lang="el-GR" sz="32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F3553EA1-71CE-4DEB-93C3-413E9E50E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255" y="180110"/>
            <a:ext cx="10405272" cy="1066800"/>
          </a:xfrm>
        </p:spPr>
        <p:txBody>
          <a:bodyPr/>
          <a:lstStyle/>
          <a:p>
            <a:r>
              <a:rPr lang="el-GR" sz="3600" dirty="0">
                <a:latin typeface="Verdana" panose="020B0604030504040204" pitchFamily="34" charset="0"/>
                <a:ea typeface="Verdana" panose="020B0604030504040204" pitchFamily="34" charset="0"/>
              </a:rPr>
              <a:t>ΣΥΓΚΡΙΣΗ ΚΟΣΤΟΥΣ ΔΙΑΧΕΙΡΙΣΗΣ ΑΠΟΡΡΙΜΜΑΤΩΝ </a:t>
            </a:r>
            <a:r>
              <a:rPr lang="el-GR" sz="3600" b="1" dirty="0">
                <a:latin typeface="Verdana" panose="020B0604030504040204" pitchFamily="34" charset="0"/>
                <a:ea typeface="Verdana" panose="020B0604030504040204" pitchFamily="34" charset="0"/>
              </a:rPr>
              <a:t>ΔΗΜΟΥ ΚΑΡΥΣΤΟΥ</a:t>
            </a:r>
          </a:p>
        </p:txBody>
      </p:sp>
    </p:spTree>
    <p:extLst>
      <p:ext uri="{BB962C8B-B14F-4D97-AF65-F5344CB8AC3E}">
        <p14:creationId xmlns:p14="http://schemas.microsoft.com/office/powerpoint/2010/main" val="28254387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 descr="Εικόνα που περιέχει χάρτης&#10;&#10;Περιγραφή που δημιουργήθηκε αυτόματα">
            <a:extLst>
              <a:ext uri="{FF2B5EF4-FFF2-40B4-BE49-F238E27FC236}">
                <a16:creationId xmlns:a16="http://schemas.microsoft.com/office/drawing/2014/main" id="{B1478D55-5AB5-4F8A-8D09-E7D5045162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51782"/>
          </a:xfrm>
        </p:spPr>
      </p:pic>
    </p:spTree>
    <p:extLst>
      <p:ext uri="{BB962C8B-B14F-4D97-AF65-F5344CB8AC3E}">
        <p14:creationId xmlns:p14="http://schemas.microsoft.com/office/powerpoint/2010/main" val="28667242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>
            <a:extLst>
              <a:ext uri="{FF2B5EF4-FFF2-40B4-BE49-F238E27FC236}">
                <a16:creationId xmlns:a16="http://schemas.microsoft.com/office/drawing/2014/main" id="{14226392-8DAB-4F47-90E6-7E4D2FDBFD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237" y="1288474"/>
            <a:ext cx="11596254" cy="5015344"/>
          </a:xfrm>
        </p:spPr>
        <p:txBody>
          <a:bodyPr/>
          <a:lstStyle/>
          <a:p>
            <a:pPr marL="360363" indent="-360363" algn="just">
              <a:buFont typeface="Wingdings" panose="05000000000000000000" pitchFamily="2" charset="2"/>
              <a:buChar char="§"/>
            </a:pPr>
            <a:r>
              <a:rPr lang="el-GR" sz="3200" dirty="0"/>
              <a:t>Οι 3 Δήμοι συμμετείχαν στον τοπικό Φο.Δ.Σ.Α. της επαρχίας Λιβαδειάς.</a:t>
            </a:r>
          </a:p>
          <a:p>
            <a:pPr marL="360363" indent="-360363" algn="just">
              <a:buFont typeface="Wingdings" panose="05000000000000000000" pitchFamily="2" charset="2"/>
              <a:buChar char="§"/>
            </a:pPr>
            <a:r>
              <a:rPr lang="el-GR" sz="3200" dirty="0"/>
              <a:t>Στις 08/10/2019 εκδόθηκε η διαπιστωτική πράξη, σύμφωνα με την οποία στην Περιφέρεια Στερεάς Ελλάδας υπάρχει ένας Φο.Δ.Σ.Α. και όλοι οι τοπικοί Φο.Δ.Σ.Α. όφειλαν να συγχωνευθούν σε αυτόν.</a:t>
            </a:r>
          </a:p>
          <a:p>
            <a:pPr marL="360363" indent="-360363" algn="just">
              <a:buFont typeface="Wingdings" panose="05000000000000000000" pitchFamily="2" charset="2"/>
              <a:buChar char="§"/>
            </a:pPr>
            <a:r>
              <a:rPr lang="el-GR" sz="3200" dirty="0"/>
              <a:t>Οι 3 Δήμοι του τοπικού Φο.Δ.Σ.Α. αμφισβήτησαν την διαπιστωτική πράξη και προσέφυγαν στο ΣτΕ για να παραμείνουν ως τοπικός Φο.Δ.Σ.Α.. </a:t>
            </a:r>
          </a:p>
        </p:txBody>
      </p:sp>
      <p:sp>
        <p:nvSpPr>
          <p:cNvPr id="3" name="Τίτλος 2">
            <a:extLst>
              <a:ext uri="{FF2B5EF4-FFF2-40B4-BE49-F238E27FC236}">
                <a16:creationId xmlns:a16="http://schemas.microsoft.com/office/drawing/2014/main" id="{3DF40C06-E74B-4C41-8FD4-E67926AD3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722" y="482861"/>
            <a:ext cx="10515600" cy="548986"/>
          </a:xfrm>
        </p:spPr>
        <p:txBody>
          <a:bodyPr/>
          <a:lstStyle/>
          <a:p>
            <a:r>
              <a:rPr lang="el-GR" sz="3600" dirty="0">
                <a:latin typeface="Verdana" panose="020B0604030504040204" pitchFamily="34" charset="0"/>
                <a:ea typeface="Verdana" panose="020B0604030504040204" pitchFamily="34" charset="0"/>
              </a:rPr>
              <a:t>ΤΟΠΙΚΟΣ Φο.Δ.Σ.Α. ΛΙΒΑΔΕΙΑΣ</a:t>
            </a:r>
          </a:p>
        </p:txBody>
      </p:sp>
    </p:spTree>
    <p:extLst>
      <p:ext uri="{BB962C8B-B14F-4D97-AF65-F5344CB8AC3E}">
        <p14:creationId xmlns:p14="http://schemas.microsoft.com/office/powerpoint/2010/main" val="9103011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>
            <a:extLst>
              <a:ext uri="{FF2B5EF4-FFF2-40B4-BE49-F238E27FC236}">
                <a16:creationId xmlns:a16="http://schemas.microsoft.com/office/drawing/2014/main" id="{EAA481E1-08BA-426F-A80E-37FA34843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109" y="1508621"/>
            <a:ext cx="11051171" cy="4670506"/>
          </a:xfrm>
        </p:spPr>
        <p:txBody>
          <a:bodyPr/>
          <a:lstStyle/>
          <a:p>
            <a:pPr marL="0" indent="0">
              <a:buNone/>
            </a:pPr>
            <a:r>
              <a:rPr lang="el-GR" sz="3600" u="sng" dirty="0">
                <a:latin typeface="Verdana" panose="020B0604030504040204" pitchFamily="34" charset="0"/>
                <a:ea typeface="Verdana" panose="020B0604030504040204" pitchFamily="34" charset="0"/>
              </a:rPr>
              <a:t>Έργο Α’ χρηματοδοτικής προτεραιότητας</a:t>
            </a:r>
          </a:p>
          <a:p>
            <a:pPr marL="539750" indent="-539750">
              <a:buFont typeface="Wingdings" panose="05000000000000000000" pitchFamily="2" charset="2"/>
              <a:buChar char="Ø"/>
            </a:pPr>
            <a:r>
              <a:rPr lang="el-GR" sz="3600" dirty="0">
                <a:latin typeface="Verdana" panose="020B0604030504040204" pitchFamily="34" charset="0"/>
                <a:ea typeface="Verdana" panose="020B0604030504040204" pitchFamily="34" charset="0"/>
              </a:rPr>
              <a:t>ΜΕ.ΒΑ.</a:t>
            </a:r>
          </a:p>
          <a:p>
            <a:pPr marL="0" indent="0">
              <a:buNone/>
            </a:pPr>
            <a:r>
              <a:rPr lang="el-GR" sz="3600" u="sng" dirty="0">
                <a:latin typeface="Verdana" panose="020B0604030504040204" pitchFamily="34" charset="0"/>
                <a:ea typeface="Verdana" panose="020B0604030504040204" pitchFamily="34" charset="0"/>
              </a:rPr>
              <a:t>Έργα Β΄χρηματοδοτικής προτεραιότητας</a:t>
            </a:r>
          </a:p>
          <a:p>
            <a:pPr marL="539750" indent="-539750">
              <a:buFont typeface="Wingdings" panose="05000000000000000000" pitchFamily="2" charset="2"/>
              <a:buChar char="Ø"/>
            </a:pPr>
            <a:r>
              <a:rPr lang="el-GR" sz="3600" dirty="0">
                <a:latin typeface="Verdana" panose="020B0604030504040204" pitchFamily="34" charset="0"/>
                <a:ea typeface="Verdana" panose="020B0604030504040204" pitchFamily="34" charset="0"/>
              </a:rPr>
              <a:t>Μ.Ε.Α.</a:t>
            </a:r>
          </a:p>
          <a:p>
            <a:pPr marL="539750" indent="-539750">
              <a:buFont typeface="Wingdings" panose="05000000000000000000" pitchFamily="2" charset="2"/>
              <a:buChar char="Ø"/>
            </a:pPr>
            <a:r>
              <a:rPr lang="el-GR" sz="3600" dirty="0">
                <a:latin typeface="Verdana" panose="020B0604030504040204" pitchFamily="34" charset="0"/>
                <a:ea typeface="Verdana" panose="020B0604030504040204" pitchFamily="34" charset="0"/>
              </a:rPr>
              <a:t>Χ.Υ.Τ.Α.</a:t>
            </a:r>
          </a:p>
          <a:p>
            <a:pPr marL="539750" indent="-539750">
              <a:buFont typeface="Wingdings" panose="05000000000000000000" pitchFamily="2" charset="2"/>
              <a:buChar char="Ø"/>
            </a:pPr>
            <a:r>
              <a:rPr lang="el-GR" sz="3600" dirty="0">
                <a:latin typeface="Verdana" panose="020B0604030504040204" pitchFamily="34" charset="0"/>
                <a:ea typeface="Verdana" panose="020B0604030504040204" pitchFamily="34" charset="0"/>
              </a:rPr>
              <a:t>Κ.Δ.Α.Υ.</a:t>
            </a:r>
          </a:p>
          <a:p>
            <a:endParaRPr lang="el-GR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Τίτλος 2">
            <a:extLst>
              <a:ext uri="{FF2B5EF4-FFF2-40B4-BE49-F238E27FC236}">
                <a16:creationId xmlns:a16="http://schemas.microsoft.com/office/drawing/2014/main" id="{17F16CAB-DF48-438C-971E-509019605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800" dirty="0">
                <a:latin typeface="Verdana" panose="020B0604030504040204" pitchFamily="34" charset="0"/>
                <a:ea typeface="Verdana" panose="020B0604030504040204" pitchFamily="34" charset="0"/>
              </a:rPr>
              <a:t>Τι προέβλεπε το ΠΕ.Σ.Δ.Α. 2016 ?</a:t>
            </a:r>
          </a:p>
        </p:txBody>
      </p:sp>
    </p:spTree>
    <p:extLst>
      <p:ext uri="{BB962C8B-B14F-4D97-AF65-F5344CB8AC3E}">
        <p14:creationId xmlns:p14="http://schemas.microsoft.com/office/powerpoint/2010/main" val="11206556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32509" y="1967345"/>
            <a:ext cx="11437245" cy="3976255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rgbClr val="034EA2"/>
              </a:buClr>
              <a:buSzTx/>
              <a:buNone/>
              <a:tabLst/>
              <a:defRPr/>
            </a:pPr>
            <a:endParaRPr lang="el-GR" sz="32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39750" marR="0" lvl="0" indent="-53975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rgbClr val="034EA2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l-GR" sz="3600" dirty="0">
                <a:latin typeface="Verdana" panose="020B0604030504040204" pitchFamily="34" charset="0"/>
                <a:ea typeface="Verdana" panose="020B0604030504040204" pitchFamily="34" charset="0"/>
              </a:rPr>
              <a:t>Οι 3 Δήμοι έχουν εκπονήσει μελέτη για την κατασκευή </a:t>
            </a:r>
            <a:r>
              <a:rPr lang="el-GR" sz="3600" b="1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ΜΕ.ΒΑ. </a:t>
            </a:r>
            <a:r>
              <a:rPr lang="el-GR" sz="3600" dirty="0">
                <a:latin typeface="Verdana" panose="020B0604030504040204" pitchFamily="34" charset="0"/>
                <a:ea typeface="Verdana" panose="020B0604030504040204" pitchFamily="34" charset="0"/>
              </a:rPr>
              <a:t>διαχείρισης των βιοαποβλήτων. </a:t>
            </a:r>
          </a:p>
          <a:p>
            <a:pPr marL="539750" marR="0" lvl="0" indent="-53975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rgbClr val="034EA2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endParaRPr lang="el-GR" sz="3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39750" marR="0" lvl="0" indent="-53975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rgbClr val="034EA2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l-GR" sz="3600" dirty="0">
                <a:latin typeface="Verdana" panose="020B0604030504040204" pitchFamily="34" charset="0"/>
                <a:ea typeface="Verdana" panose="020B0604030504040204" pitchFamily="34" charset="0"/>
              </a:rPr>
              <a:t>Συνολική δυναμικότητα </a:t>
            </a:r>
            <a:r>
              <a:rPr lang="el-GR" sz="3600" b="1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3.200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tn</a:t>
            </a:r>
            <a:r>
              <a:rPr lang="el-GR" sz="3600" b="1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l-GR" sz="3600" dirty="0">
                <a:latin typeface="Verdana" panose="020B0604030504040204" pitchFamily="34" charset="0"/>
                <a:ea typeface="Verdana" panose="020B0604030504040204" pitchFamily="34" charset="0"/>
              </a:rPr>
              <a:t>ετησίως</a:t>
            </a: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F3553EA1-71CE-4DEB-93C3-413E9E50E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546" y="110836"/>
            <a:ext cx="10889672" cy="1676400"/>
          </a:xfrm>
        </p:spPr>
        <p:txBody>
          <a:bodyPr/>
          <a:lstStyle/>
          <a:p>
            <a:r>
              <a:rPr lang="el-GR" sz="3600" dirty="0">
                <a:latin typeface="Verdana" panose="020B0604030504040204" pitchFamily="34" charset="0"/>
                <a:ea typeface="Verdana" panose="020B0604030504040204" pitchFamily="34" charset="0"/>
              </a:rPr>
              <a:t>ΔΙΑΧΕΙΡΙΣΗ  ΑΠΟΡΡΙΜΜΑΤΩΝ </a:t>
            </a:r>
            <a:br>
              <a:rPr lang="el-GR" sz="36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l-GR" sz="3600" b="1" dirty="0">
                <a:latin typeface="Verdana" panose="020B0604030504040204" pitchFamily="34" charset="0"/>
                <a:ea typeface="Verdana" panose="020B0604030504040204" pitchFamily="34" charset="0"/>
              </a:rPr>
              <a:t>ΔΗΜΩΝ ΛΕΒΑΔΕΩΝ, ΟΡΧΟΜΕΝΟΥ &amp; ΔΙΣΤΟΜΟΥ-ΑΡΑΧΩΒΑΣ-ΑΝΤΙΚΥΡΑΣ</a:t>
            </a:r>
          </a:p>
        </p:txBody>
      </p:sp>
    </p:spTree>
    <p:extLst>
      <p:ext uri="{BB962C8B-B14F-4D97-AF65-F5344CB8AC3E}">
        <p14:creationId xmlns:p14="http://schemas.microsoft.com/office/powerpoint/2010/main" val="17563490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F3553EA1-71CE-4DEB-93C3-413E9E50E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7527" y="96982"/>
            <a:ext cx="10587669" cy="1463369"/>
          </a:xfrm>
        </p:spPr>
        <p:txBody>
          <a:bodyPr/>
          <a:lstStyle/>
          <a:p>
            <a:r>
              <a:rPr lang="el-GR" sz="3600" dirty="0">
                <a:latin typeface="Verdana" panose="020B0604030504040204" pitchFamily="34" charset="0"/>
                <a:ea typeface="Verdana" panose="020B0604030504040204" pitchFamily="34" charset="0"/>
              </a:rPr>
              <a:t>ΔΙΑΧΕΙΡΙΣΗ  ΑΠΟΡΡΙΜΜΑΤΩΝ </a:t>
            </a:r>
            <a:br>
              <a:rPr lang="el-GR" sz="36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l-GR" sz="3600" b="1" dirty="0">
                <a:latin typeface="Verdana" panose="020B0604030504040204" pitchFamily="34" charset="0"/>
                <a:ea typeface="Verdana" panose="020B0604030504040204" pitchFamily="34" charset="0"/>
              </a:rPr>
              <a:t>ΔΗΜΩΝ ΛΕΒΑΔΕΩΝ, ΟΡΧΟΜΕΝΟΥ &amp; ΔΙΣΤΟΜΟΥ-ΑΡΑΧΩΒΑΣ-ΑΝΤΙΚΥΡΑΣ</a:t>
            </a:r>
          </a:p>
        </p:txBody>
      </p:sp>
      <p:graphicFrame>
        <p:nvGraphicFramePr>
          <p:cNvPr id="6" name="Θέση περιεχομένου 5">
            <a:extLst>
              <a:ext uri="{FF2B5EF4-FFF2-40B4-BE49-F238E27FC236}">
                <a16:creationId xmlns:a16="http://schemas.microsoft.com/office/drawing/2014/main" id="{8A557BAA-2773-44BB-BD8A-9725765DD73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81892" y="1856509"/>
          <a:ext cx="10734857" cy="35961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04205">
                  <a:extLst>
                    <a:ext uri="{9D8B030D-6E8A-4147-A177-3AD203B41FA5}">
                      <a16:colId xmlns:a16="http://schemas.microsoft.com/office/drawing/2014/main" val="3479166831"/>
                    </a:ext>
                  </a:extLst>
                </a:gridCol>
                <a:gridCol w="3050414">
                  <a:extLst>
                    <a:ext uri="{9D8B030D-6E8A-4147-A177-3AD203B41FA5}">
                      <a16:colId xmlns:a16="http://schemas.microsoft.com/office/drawing/2014/main" val="2930097135"/>
                    </a:ext>
                  </a:extLst>
                </a:gridCol>
                <a:gridCol w="2780238">
                  <a:extLst>
                    <a:ext uri="{9D8B030D-6E8A-4147-A177-3AD203B41FA5}">
                      <a16:colId xmlns:a16="http://schemas.microsoft.com/office/drawing/2014/main" val="3052913581"/>
                    </a:ext>
                  </a:extLst>
                </a:gridCol>
              </a:tblGrid>
              <a:tr h="2133600"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l-GR" sz="2900" kern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ΣΥΝΟΛΟ ΑΠΟΡΡΙΜΜΑΤΩΝ</a:t>
                      </a:r>
                      <a:endParaRPr lang="el-GR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l-GR" sz="2900" kern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 ΔΗΜΩΝ </a:t>
                      </a:r>
                      <a:endParaRPr lang="el-GR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2900" kern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100 %</a:t>
                      </a:r>
                      <a:endParaRPr lang="el-GR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77" marR="62177" marT="8636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l-GR" sz="2900" kern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ΜΕ.ΒΑ.</a:t>
                      </a:r>
                      <a:endParaRPr lang="el-GR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2900" kern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14,14</a:t>
                      </a:r>
                      <a:r>
                        <a:rPr lang="el-GR" sz="2900" kern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%</a:t>
                      </a:r>
                      <a:endParaRPr lang="el-GR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77" marR="62177" marT="8636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l-GR" sz="2900" kern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ΛΟΙΠΑ</a:t>
                      </a: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l-GR" sz="2900" kern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85,86 %</a:t>
                      </a:r>
                      <a:endParaRPr lang="el-GR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77" marR="62177" marT="8636" marB="0"/>
                </a:tc>
                <a:extLst>
                  <a:ext uri="{0D108BD9-81ED-4DB2-BD59-A6C34878D82A}">
                    <a16:rowId xmlns:a16="http://schemas.microsoft.com/office/drawing/2014/main" val="4079709086"/>
                  </a:ext>
                </a:extLst>
              </a:tr>
              <a:tr h="1462536"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endParaRPr lang="el-GR" sz="2900" kern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l-GR" sz="2900" kern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22.626</a:t>
                      </a:r>
                      <a:r>
                        <a:rPr lang="en-US" sz="2900" kern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tn</a:t>
                      </a:r>
                      <a:endParaRPr lang="el-GR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77" marR="62177" marT="8636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endParaRPr lang="el-GR" sz="2900" b="1" kern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l-GR" sz="29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3.200</a:t>
                      </a:r>
                      <a:r>
                        <a:rPr lang="en-US" sz="29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tn</a:t>
                      </a:r>
                      <a:endParaRPr lang="el-GR" sz="10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77" marR="62177" marT="8636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endParaRPr lang="el-GR" sz="2900" kern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l-GR" sz="2900" kern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19.426 tn</a:t>
                      </a:r>
                      <a:endParaRPr lang="el-GR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77" marR="62177" marT="8636" marB="0"/>
                </a:tc>
                <a:extLst>
                  <a:ext uri="{0D108BD9-81ED-4DB2-BD59-A6C34878D82A}">
                    <a16:rowId xmlns:a16="http://schemas.microsoft.com/office/drawing/2014/main" val="5317891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77353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5527" y="2064327"/>
            <a:ext cx="11534227" cy="4447309"/>
          </a:xfrm>
        </p:spPr>
        <p:txBody>
          <a:bodyPr>
            <a:noAutofit/>
          </a:bodyPr>
          <a:lstStyle/>
          <a:p>
            <a:pPr marL="0" marR="0" lvl="0" indent="0" fontAlgn="auto">
              <a:spcAft>
                <a:spcPts val="0"/>
              </a:spcAft>
              <a:buClr>
                <a:srgbClr val="034EA2"/>
              </a:buClr>
              <a:buSzTx/>
              <a:buNone/>
              <a:tabLst/>
              <a:defRPr/>
            </a:pPr>
            <a:r>
              <a:rPr lang="el-GR" sz="3200" u="sng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</a:t>
            </a:r>
            <a:r>
              <a:rPr lang="el-GR" sz="3200" u="sng" baseline="300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η</a:t>
            </a:r>
            <a:r>
              <a:rPr lang="el-GR" sz="3200" u="sng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Περίπτωση </a:t>
            </a:r>
          </a:p>
          <a:p>
            <a:pPr marL="0" indent="0">
              <a:spcAft>
                <a:spcPts val="0"/>
              </a:spcAft>
              <a:buClr>
                <a:srgbClr val="034EA2"/>
              </a:buClr>
              <a:buNone/>
              <a:defRPr/>
            </a:pPr>
            <a:r>
              <a:rPr lang="el-GR" sz="3200" dirty="0">
                <a:latin typeface="Verdana" panose="020B0604030504040204" pitchFamily="34" charset="0"/>
                <a:ea typeface="Verdana" panose="020B0604030504040204" pitchFamily="34" charset="0"/>
              </a:rPr>
              <a:t>Κόστος λειτουργίας ΜΕ.ΒΑ. </a:t>
            </a:r>
            <a:r>
              <a:rPr lang="el-GR" sz="3200" b="1" dirty="0">
                <a:latin typeface="Verdana" panose="020B0604030504040204" pitchFamily="34" charset="0"/>
                <a:ea typeface="Verdana" panose="020B0604030504040204" pitchFamily="34" charset="0"/>
              </a:rPr>
              <a:t>300.000</a:t>
            </a:r>
            <a:r>
              <a:rPr lang="el-GR" sz="3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l-GR" sz="3200" b="1" dirty="0">
                <a:latin typeface="Verdana" panose="020B0604030504040204" pitchFamily="34" charset="0"/>
                <a:ea typeface="Verdana" panose="020B0604030504040204" pitchFamily="34" charset="0"/>
              </a:rPr>
              <a:t>€</a:t>
            </a:r>
            <a:r>
              <a:rPr lang="en-US" sz="3200" b="1" dirty="0">
                <a:latin typeface="Verdana" panose="020B0604030504040204" pitchFamily="34" charset="0"/>
                <a:ea typeface="Verdana" panose="020B0604030504040204" pitchFamily="34" charset="0"/>
              </a:rPr>
              <a:t>/yr</a:t>
            </a:r>
          </a:p>
          <a:p>
            <a:pPr marL="0" indent="0">
              <a:spcAft>
                <a:spcPts val="0"/>
              </a:spcAft>
              <a:buClr>
                <a:srgbClr val="034EA2"/>
              </a:buClr>
              <a:buNone/>
              <a:defRPr/>
            </a:pPr>
            <a:endParaRPr lang="el-GR" sz="32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spcAft>
                <a:spcPts val="0"/>
              </a:spcAft>
              <a:buClr>
                <a:srgbClr val="034EA2"/>
              </a:buClr>
              <a:buNone/>
              <a:defRPr/>
            </a:pPr>
            <a:r>
              <a:rPr lang="el-GR" sz="3200" b="1" u="sng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r>
              <a:rPr lang="el-GR" sz="3200" b="1" u="sng" baseline="300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η</a:t>
            </a:r>
            <a:r>
              <a:rPr lang="el-GR" sz="3200" b="1" u="sng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Περίπτωση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rgbClr val="034EA2"/>
              </a:buClr>
              <a:buSzTx/>
              <a:tabLst/>
              <a:defRPr/>
            </a:pPr>
            <a:r>
              <a:rPr lang="el-GR" sz="3200" dirty="0">
                <a:latin typeface="Verdana" panose="020B0604030504040204" pitchFamily="34" charset="0"/>
                <a:ea typeface="Verdana" panose="020B0604030504040204" pitchFamily="34" charset="0"/>
              </a:rPr>
              <a:t>Μεταφορά </a:t>
            </a:r>
            <a:r>
              <a:rPr lang="el-GR" sz="3200" b="1" dirty="0">
                <a:latin typeface="Verdana" panose="020B0604030504040204" pitchFamily="34" charset="0"/>
                <a:ea typeface="Verdana" panose="020B0604030504040204" pitchFamily="34" charset="0"/>
              </a:rPr>
              <a:t>3.200 </a:t>
            </a:r>
            <a:r>
              <a:rPr lang="en-US" sz="3200" b="1" dirty="0" err="1">
                <a:latin typeface="Verdana" panose="020B0604030504040204" pitchFamily="34" charset="0"/>
                <a:ea typeface="Verdana" panose="020B0604030504040204" pitchFamily="34" charset="0"/>
              </a:rPr>
              <a:t>tn</a:t>
            </a:r>
            <a:r>
              <a:rPr lang="en-US" sz="32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l-GR" sz="3200" dirty="0">
                <a:latin typeface="Verdana" panose="020B0604030504040204" pitchFamily="34" charset="0"/>
                <a:ea typeface="Verdana" panose="020B0604030504040204" pitchFamily="34" charset="0"/>
              </a:rPr>
              <a:t>βιοαποβλήτων στη Μ.Ε.Α. Θήβας &amp; Άμφισσας, περίπου </a:t>
            </a:r>
            <a:r>
              <a:rPr lang="el-GR" sz="3200" b="1" dirty="0">
                <a:latin typeface="Verdana" panose="020B0604030504040204" pitchFamily="34" charset="0"/>
                <a:ea typeface="Verdana" panose="020B0604030504040204" pitchFamily="34" charset="0"/>
              </a:rPr>
              <a:t>48.000 €</a:t>
            </a:r>
            <a:r>
              <a:rPr lang="en-US" sz="32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l-GR" sz="3200" dirty="0">
                <a:latin typeface="Verdana" panose="020B0604030504040204" pitchFamily="34" charset="0"/>
                <a:ea typeface="Verdana" panose="020B0604030504040204" pitchFamily="34" charset="0"/>
              </a:rPr>
              <a:t>(3.200 </a:t>
            </a:r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</a:rPr>
              <a:t>tn</a:t>
            </a:r>
            <a:r>
              <a:rPr lang="el-GR" sz="3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</a:rPr>
              <a:t>x </a:t>
            </a:r>
            <a:r>
              <a:rPr lang="el-GR" sz="3200" dirty="0">
                <a:latin typeface="Verdana" panose="020B0604030504040204" pitchFamily="34" charset="0"/>
                <a:ea typeface="Verdana" panose="020B0604030504040204" pitchFamily="34" charset="0"/>
              </a:rPr>
              <a:t>15 €/</a:t>
            </a:r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</a:rPr>
              <a:t>tn</a:t>
            </a:r>
            <a:r>
              <a:rPr lang="el-GR" sz="3200" dirty="0"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  <a:endParaRPr lang="en-US" sz="3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rgbClr val="034EA2"/>
              </a:buClr>
              <a:buSzTx/>
              <a:tabLst/>
              <a:defRPr/>
            </a:pPr>
            <a:r>
              <a:rPr lang="el-GR" sz="3200" dirty="0">
                <a:latin typeface="Verdana" panose="020B0604030504040204" pitchFamily="34" charset="0"/>
                <a:ea typeface="Verdana" panose="020B0604030504040204" pitchFamily="34" charset="0"/>
              </a:rPr>
              <a:t>Επεξεργασία στις Μ.Ε.Α. </a:t>
            </a:r>
            <a:r>
              <a:rPr lang="el-GR" sz="3200" b="1" dirty="0">
                <a:latin typeface="Verdana" panose="020B0604030504040204" pitchFamily="34" charset="0"/>
                <a:ea typeface="Verdana" panose="020B0604030504040204" pitchFamily="34" charset="0"/>
              </a:rPr>
              <a:t>160.000 €</a:t>
            </a:r>
            <a:r>
              <a:rPr lang="el-GR" sz="3200" dirty="0">
                <a:latin typeface="Verdana" panose="020B0604030504040204" pitchFamily="34" charset="0"/>
                <a:ea typeface="Verdana" panose="020B0604030504040204" pitchFamily="34" charset="0"/>
              </a:rPr>
              <a:t> (</a:t>
            </a:r>
            <a:r>
              <a:rPr lang="el-GR" sz="3200" kern="1200" dirty="0">
                <a:effectLst/>
              </a:rPr>
              <a:t>3.200</a:t>
            </a:r>
            <a:r>
              <a:rPr lang="el-GR" sz="3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</a:rPr>
              <a:t>tn x 50 €/tn)</a:t>
            </a:r>
            <a:endParaRPr lang="el-GR" sz="32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rgbClr val="034EA2"/>
              </a:buClr>
              <a:buSzTx/>
              <a:buNone/>
              <a:tabLst/>
              <a:defRPr/>
            </a:pPr>
            <a:r>
              <a:rPr lang="el-GR" sz="3200" b="1" dirty="0">
                <a:latin typeface="Verdana" panose="020B0604030504040204" pitchFamily="34" charset="0"/>
                <a:ea typeface="Verdana" panose="020B0604030504040204" pitchFamily="34" charset="0"/>
              </a:rPr>
              <a:t>Σύνολο 208.000 €/</a:t>
            </a:r>
            <a:r>
              <a:rPr lang="en-US" sz="3200" b="1" dirty="0">
                <a:latin typeface="Verdana" panose="020B0604030504040204" pitchFamily="34" charset="0"/>
                <a:ea typeface="Verdana" panose="020B0604030504040204" pitchFamily="34" charset="0"/>
              </a:rPr>
              <a:t>yr</a:t>
            </a:r>
            <a:endParaRPr lang="el-GR" sz="32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rgbClr val="034EA2"/>
              </a:buClr>
              <a:buSzTx/>
              <a:buNone/>
              <a:tabLst/>
              <a:defRPr/>
            </a:pPr>
            <a:r>
              <a:rPr lang="el-GR" sz="3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F3553EA1-71CE-4DEB-93C3-413E9E50E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9817" y="138546"/>
            <a:ext cx="10737782" cy="1930611"/>
          </a:xfrm>
        </p:spPr>
        <p:txBody>
          <a:bodyPr/>
          <a:lstStyle/>
          <a:p>
            <a:r>
              <a:rPr lang="el-GR" sz="3600" dirty="0">
                <a:latin typeface="Verdana" panose="020B0604030504040204" pitchFamily="34" charset="0"/>
                <a:ea typeface="Verdana" panose="020B0604030504040204" pitchFamily="34" charset="0"/>
              </a:rPr>
              <a:t>ΣΥΓΚΡΙΣΗ ΚΟΣΤΟΥΣ ΔΙΑΧΕΙΡΙΣΗΣ ΑΠΟΡΡΙΜΜΑΤΩΝ </a:t>
            </a:r>
            <a:r>
              <a:rPr lang="el-GR" sz="3600" b="1" dirty="0">
                <a:latin typeface="Verdana" panose="020B0604030504040204" pitchFamily="34" charset="0"/>
                <a:ea typeface="Verdana" panose="020B0604030504040204" pitchFamily="34" charset="0"/>
              </a:rPr>
              <a:t>ΔΗΜΩΝ ΛΕΒΑΔΕΩΝ, ΟΡΧΟΜΕΝΟΥ &amp; ΔΙΣΤΟΜΟΥ-ΑΡΑΧΩΒΑΣ- ΑΝΤΙΚΥΡΑΣ</a:t>
            </a:r>
          </a:p>
        </p:txBody>
      </p:sp>
    </p:spTree>
    <p:extLst>
      <p:ext uri="{BB962C8B-B14F-4D97-AF65-F5344CB8AC3E}">
        <p14:creationId xmlns:p14="http://schemas.microsoft.com/office/powerpoint/2010/main" val="32947886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 descr="Εικόνα που περιέχει χάρτης&#10;&#10;Περιγραφή που δημιουργήθηκε αυτόματα">
            <a:extLst>
              <a:ext uri="{FF2B5EF4-FFF2-40B4-BE49-F238E27FC236}">
                <a16:creationId xmlns:a16="http://schemas.microsoft.com/office/drawing/2014/main" id="{E3A52636-8AF4-46AE-8DB4-2E762539BA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61527"/>
          </a:xfrm>
        </p:spPr>
      </p:pic>
    </p:spTree>
    <p:extLst>
      <p:ext uri="{BB962C8B-B14F-4D97-AF65-F5344CB8AC3E}">
        <p14:creationId xmlns:p14="http://schemas.microsoft.com/office/powerpoint/2010/main" val="4156790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3964" y="1107347"/>
            <a:ext cx="11831781" cy="5639817"/>
          </a:xfrm>
        </p:spPr>
        <p:txBody>
          <a:bodyPr>
            <a:noAutofit/>
          </a:bodyPr>
          <a:lstStyle/>
          <a:p>
            <a:pPr marL="53975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l-GR" sz="3600" dirty="0">
                <a:latin typeface="Verdana" panose="020B0604030504040204" pitchFamily="34" charset="0"/>
                <a:ea typeface="Verdana" panose="020B0604030504040204" pitchFamily="34" charset="0"/>
              </a:rPr>
              <a:t>Πλήρως στελεχωμένος (</a:t>
            </a:r>
            <a:r>
              <a:rPr lang="el-GR" sz="3600" b="1" dirty="0">
                <a:latin typeface="Verdana" panose="020B0604030504040204" pitchFamily="34" charset="0"/>
                <a:ea typeface="Verdana" panose="020B0604030504040204" pitchFamily="34" charset="0"/>
              </a:rPr>
              <a:t>175 άτομα</a:t>
            </a:r>
            <a:r>
              <a:rPr lang="el-GR" sz="3600" dirty="0"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  <a:p>
            <a:pPr marL="53975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endParaRPr lang="el-GR" sz="3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3975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l-GR" sz="3600" dirty="0">
                <a:latin typeface="Verdana" panose="020B0604030504040204" pitchFamily="34" charset="0"/>
                <a:ea typeface="Verdana" panose="020B0604030504040204" pitchFamily="34" charset="0"/>
              </a:rPr>
              <a:t>Σχεδιάζει, ωριμάζει, δημοπρατεί και λειτουργεί ο ίδιος τα έργα </a:t>
            </a:r>
          </a:p>
          <a:p>
            <a:pPr marL="53975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endParaRPr lang="el-GR" sz="3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3975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l-GR" sz="3600" dirty="0">
                <a:latin typeface="Verdana" panose="020B0604030504040204" pitchFamily="34" charset="0"/>
                <a:ea typeface="Verdana" panose="020B0604030504040204" pitchFamily="34" charset="0"/>
              </a:rPr>
              <a:t>Παρέχει υποστήριξη στους Δήμους - Μέλη </a:t>
            </a:r>
          </a:p>
          <a:p>
            <a:pPr marL="53975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endParaRPr lang="el-GR" sz="3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3975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l-GR" sz="3600" dirty="0">
                <a:latin typeface="Verdana" panose="020B0604030504040204" pitchFamily="34" charset="0"/>
                <a:ea typeface="Verdana" panose="020B0604030504040204" pitchFamily="34" charset="0"/>
              </a:rPr>
              <a:t>Ενιαία διαχείριση &amp; ενιαία τιμολογιακή πολιτική</a:t>
            </a:r>
          </a:p>
          <a:p>
            <a:pPr marL="53975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endParaRPr lang="el-GR" sz="3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F3553EA1-71CE-4DEB-93C3-413E9E50E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5963" y="110836"/>
            <a:ext cx="9386521" cy="694507"/>
          </a:xfrm>
        </p:spPr>
        <p:txBody>
          <a:bodyPr/>
          <a:lstStyle/>
          <a:p>
            <a:pPr algn="ctr"/>
            <a:r>
              <a:rPr lang="el-GR" sz="3600" b="1" dirty="0">
                <a:latin typeface="Verdana" panose="020B0604030504040204" pitchFamily="34" charset="0"/>
                <a:ea typeface="Verdana" panose="020B0604030504040204" pitchFamily="34" charset="0"/>
              </a:rPr>
              <a:t>ΧΑΡΑΚΤΗΡΙΣΤΙΚΑ </a:t>
            </a:r>
            <a:r>
              <a:rPr lang="el-GR" sz="3600" b="1" dirty="0" err="1">
                <a:latin typeface="Verdana" panose="020B0604030504040204" pitchFamily="34" charset="0"/>
                <a:ea typeface="Verdana" panose="020B0604030504040204" pitchFamily="34" charset="0"/>
              </a:rPr>
              <a:t>ΦοΔΣΑ</a:t>
            </a:r>
            <a:endParaRPr lang="el-GR" sz="36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79189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59DE9EE4-FF50-4012-961E-C1F199632F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3158" y="1676400"/>
            <a:ext cx="10156297" cy="3509963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tabLst/>
              <a:defRPr/>
            </a:pPr>
            <a:br>
              <a:rPr lang="el-GR" sz="55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el-GR" sz="55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l-GR" sz="5500" dirty="0">
                <a:latin typeface="Verdana" panose="020B0604030504040204" pitchFamily="34" charset="0"/>
                <a:ea typeface="Verdana" panose="020B0604030504040204" pitchFamily="34" charset="0"/>
              </a:rPr>
              <a:t>ΚΟΣΤΟΣ </a:t>
            </a:r>
            <a:br>
              <a:rPr lang="el-GR" sz="55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l-GR" sz="5500" dirty="0">
                <a:latin typeface="Verdana" panose="020B0604030504040204" pitchFamily="34" charset="0"/>
                <a:ea typeface="Verdana" panose="020B0604030504040204" pitchFamily="34" charset="0"/>
              </a:rPr>
              <a:t>ΟΛΟΚΛΗΡΩΜΕΝΗΣ ΔΙΑΧΕΙΡΙΣΗΣ</a:t>
            </a:r>
            <a:br>
              <a:rPr lang="el-GR" sz="60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4714644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>
            <a:extLst>
              <a:ext uri="{FF2B5EF4-FFF2-40B4-BE49-F238E27FC236}">
                <a16:creationId xmlns:a16="http://schemas.microsoft.com/office/drawing/2014/main" id="{D5C186A0-C65E-4C2D-B4A5-A1C811109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722" y="310394"/>
            <a:ext cx="9974370" cy="662729"/>
          </a:xfrm>
        </p:spPr>
        <p:txBody>
          <a:bodyPr/>
          <a:lstStyle/>
          <a:p>
            <a:pPr algn="ctr"/>
            <a:r>
              <a:rPr lang="el-GR" b="1" dirty="0"/>
              <a:t>     </a:t>
            </a:r>
            <a:br>
              <a:rPr lang="el-GR" b="1" dirty="0"/>
            </a:br>
            <a:r>
              <a:rPr lang="el-GR" sz="3600" b="1" dirty="0">
                <a:latin typeface="Verdana" panose="020B0604030504040204" pitchFamily="34" charset="0"/>
                <a:ea typeface="Verdana" panose="020B0604030504040204" pitchFamily="34" charset="0"/>
              </a:rPr>
              <a:t>ΚΟΣΤΗ ΑΠΟΚΟΜΙΔΗΣ-ΔΙΑΧΕΙΡΙΣΗΣ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AEAB21-AFB9-4890-B7B6-54D45B279D92}"/>
              </a:ext>
            </a:extLst>
          </p:cNvPr>
          <p:cNvSpPr txBox="1"/>
          <p:nvPr/>
        </p:nvSpPr>
        <p:spPr>
          <a:xfrm>
            <a:off x="5637402" y="2973897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graphicFrame>
        <p:nvGraphicFramePr>
          <p:cNvPr id="6" name="Θέση περιεχομένου 5">
            <a:extLst>
              <a:ext uri="{FF2B5EF4-FFF2-40B4-BE49-F238E27FC236}">
                <a16:creationId xmlns:a16="http://schemas.microsoft.com/office/drawing/2014/main" id="{BAE56A6D-5DAB-42ED-A3CE-ACB9174CB24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2270954"/>
              </p:ext>
            </p:extLst>
          </p:nvPr>
        </p:nvGraphicFramePr>
        <p:xfrm>
          <a:off x="587229" y="1124125"/>
          <a:ext cx="10922465" cy="481907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21747">
                  <a:extLst>
                    <a:ext uri="{9D8B030D-6E8A-4147-A177-3AD203B41FA5}">
                      <a16:colId xmlns:a16="http://schemas.microsoft.com/office/drawing/2014/main" val="2858985675"/>
                    </a:ext>
                  </a:extLst>
                </a:gridCol>
                <a:gridCol w="2444975">
                  <a:extLst>
                    <a:ext uri="{9D8B030D-6E8A-4147-A177-3AD203B41FA5}">
                      <a16:colId xmlns:a16="http://schemas.microsoft.com/office/drawing/2014/main" val="553576662"/>
                    </a:ext>
                  </a:extLst>
                </a:gridCol>
                <a:gridCol w="1200271">
                  <a:extLst>
                    <a:ext uri="{9D8B030D-6E8A-4147-A177-3AD203B41FA5}">
                      <a16:colId xmlns:a16="http://schemas.microsoft.com/office/drawing/2014/main" val="1166097060"/>
                    </a:ext>
                  </a:extLst>
                </a:gridCol>
                <a:gridCol w="2426262">
                  <a:extLst>
                    <a:ext uri="{9D8B030D-6E8A-4147-A177-3AD203B41FA5}">
                      <a16:colId xmlns:a16="http://schemas.microsoft.com/office/drawing/2014/main" val="3351643601"/>
                    </a:ext>
                  </a:extLst>
                </a:gridCol>
                <a:gridCol w="2829210">
                  <a:extLst>
                    <a:ext uri="{9D8B030D-6E8A-4147-A177-3AD203B41FA5}">
                      <a16:colId xmlns:a16="http://schemas.microsoft.com/office/drawing/2014/main" val="3129399702"/>
                    </a:ext>
                  </a:extLst>
                </a:gridCol>
              </a:tblGrid>
              <a:tr h="1070417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3200" b="1" u="none" strike="noStrike" dirty="0">
                          <a:effectLst/>
                        </a:rPr>
                        <a:t>ΔΗΜΟΙ</a:t>
                      </a:r>
                    </a:p>
                    <a:p>
                      <a:pPr algn="ctr" fontAlgn="ctr"/>
                      <a:r>
                        <a:rPr lang="el-GR" sz="3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ΚΑΤΟΙΚΟΙ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3200" b="1" u="none" strike="noStrike" dirty="0">
                          <a:effectLst/>
                        </a:rPr>
                        <a:t>ΔΗΜΟΤΙΚΑ ΔΙΑΜΕΡΙΣΜ.</a:t>
                      </a:r>
                      <a:endParaRPr lang="el-GR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3200" b="1" u="none" strike="noStrike" dirty="0">
                          <a:effectLst/>
                        </a:rPr>
                        <a:t>ΣΜΑ</a:t>
                      </a:r>
                      <a:endParaRPr lang="el-GR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3200" b="1" u="none" strike="noStrike" dirty="0">
                          <a:effectLst/>
                        </a:rPr>
                        <a:t>ΚΟΣΤΟΣ ΑΝΑ ΤΟΝΟ</a:t>
                      </a:r>
                      <a:endParaRPr lang="el-GR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3200" b="1" u="none" strike="noStrike" dirty="0">
                          <a:effectLst/>
                        </a:rPr>
                        <a:t>ΚΟΣΤΟΣ ΑΝΑ ΚΑΤΟΙΚΟ</a:t>
                      </a:r>
                      <a:endParaRPr lang="el-GR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46728445"/>
                  </a:ext>
                </a:extLst>
              </a:tr>
              <a:tr h="535522">
                <a:tc>
                  <a:txBody>
                    <a:bodyPr/>
                    <a:lstStyle/>
                    <a:p>
                      <a:pPr algn="ctr" fontAlgn="b"/>
                      <a:r>
                        <a:rPr lang="el-GR" sz="3200" u="none" strike="noStrike">
                          <a:effectLst/>
                        </a:rPr>
                        <a:t>10887</a:t>
                      </a:r>
                      <a:endParaRPr lang="el-GR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3200" u="none" strike="noStrike" dirty="0">
                          <a:effectLst/>
                        </a:rPr>
                        <a:t>12</a:t>
                      </a:r>
                      <a:endParaRPr lang="el-GR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3200" u="none" strike="noStrike">
                          <a:effectLst/>
                        </a:rPr>
                        <a:t> </a:t>
                      </a:r>
                      <a:endParaRPr lang="el-GR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3200" u="none" strike="noStrike">
                          <a:effectLst/>
                        </a:rPr>
                        <a:t>209,4</a:t>
                      </a:r>
                      <a:endParaRPr lang="el-GR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3200" u="none" strike="noStrike">
                          <a:effectLst/>
                        </a:rPr>
                        <a:t>60,14</a:t>
                      </a:r>
                      <a:endParaRPr lang="el-GR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03935810"/>
                  </a:ext>
                </a:extLst>
              </a:tr>
              <a:tr h="535522">
                <a:tc>
                  <a:txBody>
                    <a:bodyPr/>
                    <a:lstStyle/>
                    <a:p>
                      <a:pPr algn="ctr" fontAlgn="b"/>
                      <a:r>
                        <a:rPr lang="el-GR" sz="3200" u="none" strike="noStrike">
                          <a:effectLst/>
                        </a:rPr>
                        <a:t>10922</a:t>
                      </a:r>
                      <a:endParaRPr lang="el-GR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3200" u="none" strike="noStrike">
                          <a:effectLst/>
                        </a:rPr>
                        <a:t>28</a:t>
                      </a:r>
                      <a:endParaRPr lang="el-GR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y-AM" sz="3200" u="none" strike="noStrike">
                          <a:effectLst/>
                        </a:rPr>
                        <a:t>֎</a:t>
                      </a:r>
                      <a:endParaRPr lang="hy-AM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3200" u="none" strike="noStrike">
                          <a:effectLst/>
                        </a:rPr>
                        <a:t>168,43</a:t>
                      </a:r>
                      <a:endParaRPr lang="el-GR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3200" u="none" strike="noStrike" dirty="0">
                          <a:effectLst/>
                        </a:rPr>
                        <a:t>43,90</a:t>
                      </a:r>
                      <a:endParaRPr lang="el-GR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05907162"/>
                  </a:ext>
                </a:extLst>
              </a:tr>
              <a:tr h="535522">
                <a:tc>
                  <a:txBody>
                    <a:bodyPr/>
                    <a:lstStyle/>
                    <a:p>
                      <a:pPr algn="ctr" fontAlgn="b"/>
                      <a:r>
                        <a:rPr lang="el-GR" sz="3200" u="none" strike="noStrike">
                          <a:effectLst/>
                        </a:rPr>
                        <a:t>12090</a:t>
                      </a:r>
                      <a:endParaRPr lang="el-GR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3200" u="none" strike="noStrike" dirty="0">
                          <a:effectLst/>
                        </a:rPr>
                        <a:t>22</a:t>
                      </a:r>
                      <a:endParaRPr lang="el-GR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3200" u="none" strike="noStrike">
                          <a:effectLst/>
                        </a:rPr>
                        <a:t> </a:t>
                      </a:r>
                      <a:endParaRPr lang="el-GR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3200" u="none" strike="noStrike">
                          <a:effectLst/>
                        </a:rPr>
                        <a:t>178,98</a:t>
                      </a:r>
                      <a:endParaRPr lang="el-GR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3200" u="none" strike="noStrike">
                          <a:effectLst/>
                        </a:rPr>
                        <a:t>82,01</a:t>
                      </a:r>
                      <a:endParaRPr lang="el-GR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72676401"/>
                  </a:ext>
                </a:extLst>
              </a:tr>
              <a:tr h="535522">
                <a:tc>
                  <a:txBody>
                    <a:bodyPr/>
                    <a:lstStyle/>
                    <a:p>
                      <a:pPr algn="ctr" fontAlgn="b"/>
                      <a:r>
                        <a:rPr lang="el-GR" sz="3200" u="none" strike="noStrike">
                          <a:effectLst/>
                        </a:rPr>
                        <a:t>12750</a:t>
                      </a:r>
                      <a:endParaRPr lang="el-GR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3200" u="none" strike="noStrike">
                          <a:effectLst/>
                        </a:rPr>
                        <a:t>40</a:t>
                      </a:r>
                      <a:endParaRPr lang="el-GR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3200" u="none" strike="noStrike">
                          <a:effectLst/>
                        </a:rPr>
                        <a:t> </a:t>
                      </a:r>
                      <a:endParaRPr lang="el-GR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3200" u="none" strike="noStrike">
                          <a:effectLst/>
                        </a:rPr>
                        <a:t>143.10</a:t>
                      </a:r>
                      <a:endParaRPr lang="el-GR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3200" u="none" strike="noStrike">
                          <a:effectLst/>
                        </a:rPr>
                        <a:t>58,89</a:t>
                      </a:r>
                      <a:endParaRPr lang="el-GR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43214641"/>
                  </a:ext>
                </a:extLst>
              </a:tr>
              <a:tr h="535522">
                <a:tc>
                  <a:txBody>
                    <a:bodyPr/>
                    <a:lstStyle/>
                    <a:p>
                      <a:pPr algn="ctr" fontAlgn="b"/>
                      <a:r>
                        <a:rPr lang="el-GR" sz="3200" u="none" strike="noStrike">
                          <a:effectLst/>
                        </a:rPr>
                        <a:t>13053</a:t>
                      </a:r>
                      <a:endParaRPr lang="el-GR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3200" u="none" strike="noStrike">
                          <a:effectLst/>
                        </a:rPr>
                        <a:t>15</a:t>
                      </a:r>
                      <a:endParaRPr lang="el-GR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y-AM" sz="3200" u="none" strike="noStrike">
                          <a:effectLst/>
                        </a:rPr>
                        <a:t>֎</a:t>
                      </a:r>
                      <a:endParaRPr lang="hy-AM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3200" u="none" strike="noStrike">
                          <a:effectLst/>
                        </a:rPr>
                        <a:t>104,65</a:t>
                      </a:r>
                      <a:endParaRPr lang="el-GR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3200" u="none" strike="noStrike" dirty="0">
                          <a:effectLst/>
                        </a:rPr>
                        <a:t>97,77</a:t>
                      </a:r>
                      <a:endParaRPr lang="el-GR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48717485"/>
                  </a:ext>
                </a:extLst>
              </a:tr>
              <a:tr h="535522">
                <a:tc>
                  <a:txBody>
                    <a:bodyPr/>
                    <a:lstStyle/>
                    <a:p>
                      <a:pPr algn="ctr" fontAlgn="b"/>
                      <a:r>
                        <a:rPr lang="el-GR" sz="32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13105</a:t>
                      </a:r>
                      <a:endParaRPr lang="el-GR" sz="32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32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92</a:t>
                      </a:r>
                      <a:endParaRPr lang="el-GR" sz="32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y-AM" sz="32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֎</a:t>
                      </a:r>
                      <a:endParaRPr lang="hy-AM" sz="32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32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132,36</a:t>
                      </a:r>
                      <a:endParaRPr lang="el-GR" sz="32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32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35,64</a:t>
                      </a:r>
                      <a:endParaRPr lang="el-GR" sz="32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35244005"/>
                  </a:ext>
                </a:extLst>
              </a:tr>
              <a:tr h="535522">
                <a:tc>
                  <a:txBody>
                    <a:bodyPr/>
                    <a:lstStyle/>
                    <a:p>
                      <a:pPr algn="ctr" fontAlgn="b"/>
                      <a:r>
                        <a:rPr lang="el-GR" sz="3200" u="none" strike="noStrike">
                          <a:effectLst/>
                        </a:rPr>
                        <a:t>13627</a:t>
                      </a:r>
                      <a:endParaRPr lang="el-GR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3200" u="none" strike="noStrike">
                          <a:effectLst/>
                        </a:rPr>
                        <a:t>85</a:t>
                      </a:r>
                      <a:endParaRPr lang="el-GR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y-AM" sz="3200" u="none" strike="noStrike">
                          <a:effectLst/>
                        </a:rPr>
                        <a:t>֎</a:t>
                      </a:r>
                      <a:endParaRPr lang="hy-AM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3200" u="none" strike="noStrike">
                          <a:effectLst/>
                        </a:rPr>
                        <a:t>274,23</a:t>
                      </a:r>
                      <a:endParaRPr lang="el-GR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3200" u="none" strike="noStrike" dirty="0">
                          <a:effectLst/>
                        </a:rPr>
                        <a:t>71,82</a:t>
                      </a:r>
                      <a:endParaRPr lang="el-GR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908469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88111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>
            <a:extLst>
              <a:ext uri="{FF2B5EF4-FFF2-40B4-BE49-F238E27FC236}">
                <a16:creationId xmlns:a16="http://schemas.microsoft.com/office/drawing/2014/main" id="{D5C186A0-C65E-4C2D-B4A5-A1C811109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721" y="482861"/>
            <a:ext cx="10944187" cy="347649"/>
          </a:xfrm>
        </p:spPr>
        <p:txBody>
          <a:bodyPr/>
          <a:lstStyle/>
          <a:p>
            <a:r>
              <a:rPr lang="el-GR" b="1" dirty="0">
                <a:latin typeface="Verdana" panose="020B0604030504040204" pitchFamily="34" charset="0"/>
                <a:ea typeface="Verdana" panose="020B0604030504040204" pitchFamily="34" charset="0"/>
              </a:rPr>
              <a:t>ΚΟΣΤΗ ΑΠΟΚΟΜΙΔΗΣ-ΔΙΑΧΕΙΡΙΣΗΣ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AEAB21-AFB9-4890-B7B6-54D45B279D92}"/>
              </a:ext>
            </a:extLst>
          </p:cNvPr>
          <p:cNvSpPr txBox="1"/>
          <p:nvPr/>
        </p:nvSpPr>
        <p:spPr>
          <a:xfrm>
            <a:off x="5637402" y="2973897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graphicFrame>
        <p:nvGraphicFramePr>
          <p:cNvPr id="5" name="Θέση περιεχομένου 4">
            <a:extLst>
              <a:ext uri="{FF2B5EF4-FFF2-40B4-BE49-F238E27FC236}">
                <a16:creationId xmlns:a16="http://schemas.microsoft.com/office/drawing/2014/main" id="{5F8C3830-0203-490B-B7DB-23F79C0C2C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2620464"/>
              </p:ext>
            </p:extLst>
          </p:nvPr>
        </p:nvGraphicFramePr>
        <p:xfrm>
          <a:off x="494951" y="1149292"/>
          <a:ext cx="10944187" cy="49914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00733">
                  <a:extLst>
                    <a:ext uri="{9D8B030D-6E8A-4147-A177-3AD203B41FA5}">
                      <a16:colId xmlns:a16="http://schemas.microsoft.com/office/drawing/2014/main" val="2988612962"/>
                    </a:ext>
                  </a:extLst>
                </a:gridCol>
                <a:gridCol w="2702404">
                  <a:extLst>
                    <a:ext uri="{9D8B030D-6E8A-4147-A177-3AD203B41FA5}">
                      <a16:colId xmlns:a16="http://schemas.microsoft.com/office/drawing/2014/main" val="680781311"/>
                    </a:ext>
                  </a:extLst>
                </a:gridCol>
                <a:gridCol w="1099783">
                  <a:extLst>
                    <a:ext uri="{9D8B030D-6E8A-4147-A177-3AD203B41FA5}">
                      <a16:colId xmlns:a16="http://schemas.microsoft.com/office/drawing/2014/main" val="4240434280"/>
                    </a:ext>
                  </a:extLst>
                </a:gridCol>
                <a:gridCol w="2336669">
                  <a:extLst>
                    <a:ext uri="{9D8B030D-6E8A-4147-A177-3AD203B41FA5}">
                      <a16:colId xmlns:a16="http://schemas.microsoft.com/office/drawing/2014/main" val="3988970963"/>
                    </a:ext>
                  </a:extLst>
                </a:gridCol>
                <a:gridCol w="2804598">
                  <a:extLst>
                    <a:ext uri="{9D8B030D-6E8A-4147-A177-3AD203B41FA5}">
                      <a16:colId xmlns:a16="http://schemas.microsoft.com/office/drawing/2014/main" val="1530465909"/>
                    </a:ext>
                  </a:extLst>
                </a:gridCol>
              </a:tblGrid>
              <a:tr h="1663815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3200" b="1" u="none" strike="noStrike" dirty="0">
                          <a:effectLst/>
                        </a:rPr>
                        <a:t>ΔΗΜΟΙ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el-GR" sz="3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ΚΑΤΟΙΚΟΙ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3200" b="1" u="none" strike="noStrike" dirty="0">
                          <a:effectLst/>
                        </a:rPr>
                        <a:t>ΔΗΜΟΤΙΚΑ ΔΙΑΜΕΡΙΣΜ.</a:t>
                      </a:r>
                      <a:endParaRPr lang="el-GR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3200" b="1" u="none" strike="noStrike" dirty="0">
                          <a:effectLst/>
                        </a:rPr>
                        <a:t>ΣΜΑ</a:t>
                      </a:r>
                      <a:endParaRPr lang="el-GR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3200" b="1" u="none" strike="noStrike" dirty="0">
                          <a:effectLst/>
                        </a:rPr>
                        <a:t>ΚΟΣΤΟΣ ΑΝΑ ΤΟΝΟ</a:t>
                      </a:r>
                      <a:endParaRPr lang="el-GR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3200" b="1" u="none" strike="noStrike" dirty="0">
                          <a:effectLst/>
                        </a:rPr>
                        <a:t>ΚΟΣΤΟΣ ΑΝΑ ΚΑΤΟΙΚΟ</a:t>
                      </a:r>
                      <a:endParaRPr lang="el-GR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73133375"/>
                  </a:ext>
                </a:extLst>
              </a:tr>
              <a:tr h="554606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3200" u="none" strike="noStrike">
                          <a:effectLst/>
                        </a:rPr>
                        <a:t>19432</a:t>
                      </a:r>
                      <a:endParaRPr lang="el-GR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3200" u="none" strike="noStrike">
                          <a:effectLst/>
                        </a:rPr>
                        <a:t>21</a:t>
                      </a:r>
                      <a:endParaRPr lang="el-GR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3200" u="none" strike="noStrike">
                          <a:effectLst/>
                        </a:rPr>
                        <a:t> </a:t>
                      </a:r>
                      <a:endParaRPr lang="el-GR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3200" u="none" strike="noStrike">
                          <a:effectLst/>
                        </a:rPr>
                        <a:t>308,19</a:t>
                      </a:r>
                      <a:endParaRPr lang="el-GR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3200" u="none" strike="noStrike">
                          <a:effectLst/>
                        </a:rPr>
                        <a:t>171,26</a:t>
                      </a:r>
                      <a:endParaRPr lang="el-GR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84731241"/>
                  </a:ext>
                </a:extLst>
              </a:tr>
              <a:tr h="554606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3200" u="none" strike="noStrike">
                          <a:effectLst/>
                        </a:rPr>
                        <a:t>19623</a:t>
                      </a:r>
                      <a:endParaRPr lang="el-GR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3200" u="none" strike="noStrike">
                          <a:effectLst/>
                        </a:rPr>
                        <a:t>32</a:t>
                      </a:r>
                      <a:endParaRPr lang="el-GR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y-AM" sz="3200" u="none" strike="noStrike">
                          <a:effectLst/>
                        </a:rPr>
                        <a:t>֎</a:t>
                      </a:r>
                      <a:endParaRPr lang="hy-AM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3200" u="none" strike="noStrike">
                          <a:effectLst/>
                        </a:rPr>
                        <a:t>178,14</a:t>
                      </a:r>
                      <a:endParaRPr lang="el-GR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3200" u="none" strike="noStrike" dirty="0">
                          <a:effectLst/>
                        </a:rPr>
                        <a:t>67,79</a:t>
                      </a:r>
                      <a:endParaRPr lang="el-GR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15545852"/>
                  </a:ext>
                </a:extLst>
              </a:tr>
              <a:tr h="554606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3200" u="none" strike="noStrike">
                          <a:effectLst/>
                        </a:rPr>
                        <a:t>26716</a:t>
                      </a:r>
                      <a:endParaRPr lang="el-GR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3200" u="none" strike="noStrike">
                          <a:effectLst/>
                        </a:rPr>
                        <a:t>61</a:t>
                      </a:r>
                      <a:endParaRPr lang="el-GR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3200" u="none" strike="noStrike">
                          <a:effectLst/>
                        </a:rPr>
                        <a:t> </a:t>
                      </a:r>
                      <a:endParaRPr lang="el-GR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3200" u="none" strike="noStrike" dirty="0">
                          <a:effectLst/>
                        </a:rPr>
                        <a:t>197,00</a:t>
                      </a:r>
                      <a:endParaRPr lang="el-GR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3200" u="none" strike="noStrike">
                          <a:effectLst/>
                        </a:rPr>
                        <a:t>66,06</a:t>
                      </a:r>
                      <a:endParaRPr lang="el-GR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15073163"/>
                  </a:ext>
                </a:extLst>
              </a:tr>
              <a:tr h="554606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3200" u="none" strike="noStrike">
                          <a:effectLst/>
                        </a:rPr>
                        <a:t>31315</a:t>
                      </a:r>
                      <a:endParaRPr lang="el-GR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3200" u="none" strike="noStrike">
                          <a:effectLst/>
                        </a:rPr>
                        <a:t>38</a:t>
                      </a:r>
                      <a:endParaRPr lang="el-GR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3200" u="none" strike="noStrike">
                          <a:effectLst/>
                        </a:rPr>
                        <a:t> </a:t>
                      </a:r>
                      <a:endParaRPr lang="el-GR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3200" u="none" strike="noStrike">
                          <a:effectLst/>
                        </a:rPr>
                        <a:t>139,96</a:t>
                      </a:r>
                      <a:endParaRPr lang="el-GR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3200" u="none" strike="noStrike">
                          <a:effectLst/>
                        </a:rPr>
                        <a:t>55,01</a:t>
                      </a:r>
                      <a:endParaRPr lang="el-GR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85628512"/>
                  </a:ext>
                </a:extLst>
              </a:tr>
              <a:tr h="554606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3200" u="none" strike="noStrike">
                          <a:effectLst/>
                        </a:rPr>
                        <a:t>36477</a:t>
                      </a:r>
                      <a:endParaRPr lang="el-GR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3200" u="none" strike="noStrike">
                          <a:effectLst/>
                        </a:rPr>
                        <a:t>29</a:t>
                      </a:r>
                      <a:endParaRPr lang="el-GR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3200" u="none" strike="noStrike">
                          <a:effectLst/>
                        </a:rPr>
                        <a:t> </a:t>
                      </a:r>
                      <a:endParaRPr lang="el-GR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3200" u="none" strike="noStrike">
                          <a:effectLst/>
                        </a:rPr>
                        <a:t>132,13</a:t>
                      </a:r>
                      <a:endParaRPr lang="el-GR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3200" u="none" strike="noStrike">
                          <a:effectLst/>
                        </a:rPr>
                        <a:t>57,96</a:t>
                      </a:r>
                      <a:endParaRPr lang="el-GR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91470093"/>
                  </a:ext>
                </a:extLst>
              </a:tr>
              <a:tr h="554606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32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75315</a:t>
                      </a:r>
                      <a:endParaRPr lang="el-GR" sz="32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32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68</a:t>
                      </a:r>
                      <a:endParaRPr lang="el-GR" sz="32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32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el-GR" sz="32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32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128,74</a:t>
                      </a:r>
                      <a:endParaRPr lang="el-GR" sz="32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32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47,55</a:t>
                      </a:r>
                      <a:endParaRPr lang="el-GR" sz="32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184609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705420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3964" y="662730"/>
            <a:ext cx="11785515" cy="5973598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rgbClr val="034EA2"/>
              </a:buClr>
              <a:buSzTx/>
              <a:buNone/>
              <a:tabLst/>
              <a:defRPr/>
            </a:pPr>
            <a:endParaRPr lang="el-GR" sz="32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39750" indent="-539750">
              <a:buFont typeface="Wingdings" panose="05000000000000000000" pitchFamily="2" charset="2"/>
              <a:buChar char="q"/>
            </a:pPr>
            <a:r>
              <a:rPr lang="el-GR" sz="3200" dirty="0">
                <a:latin typeface="Verdana" panose="020B0604030504040204" pitchFamily="34" charset="0"/>
                <a:ea typeface="Verdana" panose="020B0604030504040204" pitchFamily="34" charset="0"/>
              </a:rPr>
              <a:t>Περιλαμβάνει το σημερινό κόστος (2021) </a:t>
            </a:r>
          </a:p>
          <a:p>
            <a:pPr marL="0" indent="0">
              <a:buNone/>
            </a:pPr>
            <a:r>
              <a:rPr lang="el-GR" sz="3200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→ </a:t>
            </a:r>
            <a:r>
              <a:rPr lang="el-GR" sz="3200" dirty="0">
                <a:latin typeface="Verdana" panose="020B0604030504040204" pitchFamily="34" charset="0"/>
                <a:ea typeface="Verdana" panose="020B0604030504040204" pitchFamily="34" charset="0"/>
              </a:rPr>
              <a:t>Χ.Υ.Τ.Α.</a:t>
            </a:r>
          </a:p>
          <a:p>
            <a:pPr marL="0" indent="0">
              <a:buNone/>
            </a:pPr>
            <a:r>
              <a:rPr lang="el-GR" sz="3200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→ </a:t>
            </a:r>
            <a:r>
              <a:rPr lang="el-GR" sz="3200" dirty="0">
                <a:latin typeface="Verdana" panose="020B0604030504040204" pitchFamily="34" charset="0"/>
                <a:ea typeface="Verdana" panose="020B0604030504040204" pitchFamily="34" charset="0"/>
              </a:rPr>
              <a:t>Κ.Δ.Α.Υ. </a:t>
            </a:r>
          </a:p>
          <a:p>
            <a:pPr marL="0" indent="0">
              <a:buNone/>
            </a:pPr>
            <a:r>
              <a:rPr lang="el-GR" sz="3200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→</a:t>
            </a:r>
            <a:r>
              <a:rPr lang="el-GR" sz="3200" dirty="0">
                <a:latin typeface="Verdana" panose="020B0604030504040204" pitchFamily="34" charset="0"/>
                <a:ea typeface="Verdana" panose="020B0604030504040204" pitchFamily="34" charset="0"/>
              </a:rPr>
              <a:t> Αποκομιδή 2 ρευμάτων (πράσινος &amp; μπλε κάδος)</a:t>
            </a:r>
            <a:endParaRPr lang="en-US" sz="3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el-GR" sz="3200" dirty="0">
                <a:latin typeface="Verdana" panose="020B0604030504040204" pitchFamily="34" charset="0"/>
                <a:ea typeface="Verdana" panose="020B0604030504040204" pitchFamily="34" charset="0"/>
              </a:rPr>
              <a:t>  </a:t>
            </a:r>
          </a:p>
          <a:p>
            <a:pPr marL="539750" indent="-539750">
              <a:buFont typeface="Wingdings" panose="05000000000000000000" pitchFamily="2" charset="2"/>
              <a:buChar char="q"/>
            </a:pPr>
            <a:r>
              <a:rPr lang="el-GR" sz="3200" dirty="0">
                <a:latin typeface="Verdana" panose="020B0604030504040204" pitchFamily="34" charset="0"/>
                <a:ea typeface="Verdana" panose="020B0604030504040204" pitchFamily="34" charset="0"/>
              </a:rPr>
              <a:t>Μέσο κόστος </a:t>
            </a:r>
            <a:r>
              <a:rPr lang="el-GR" sz="3200" b="1" dirty="0">
                <a:latin typeface="Verdana" panose="020B0604030504040204" pitchFamily="34" charset="0"/>
                <a:ea typeface="Verdana" panose="020B0604030504040204" pitchFamily="34" charset="0"/>
              </a:rPr>
              <a:t>13</a:t>
            </a:r>
            <a:r>
              <a:rPr lang="el-GR" sz="3200" dirty="0">
                <a:latin typeface="Verdana" panose="020B0604030504040204" pitchFamily="34" charset="0"/>
                <a:ea typeface="Verdana" panose="020B0604030504040204" pitchFamily="34" charset="0"/>
              </a:rPr>
              <a:t> Δήμων </a:t>
            </a:r>
            <a:r>
              <a:rPr lang="el-GR" sz="3200" b="1" u="sng" dirty="0">
                <a:latin typeface="Verdana" panose="020B0604030504040204" pitchFamily="34" charset="0"/>
                <a:ea typeface="Verdana" panose="020B0604030504040204" pitchFamily="34" charset="0"/>
              </a:rPr>
              <a:t>70,45</a:t>
            </a:r>
            <a:r>
              <a:rPr lang="el-GR" sz="3200" b="1" dirty="0">
                <a:latin typeface="Verdana" panose="020B0604030504040204" pitchFamily="34" charset="0"/>
                <a:ea typeface="Verdana" panose="020B0604030504040204" pitchFamily="34" charset="0"/>
              </a:rPr>
              <a:t> ευρώ/κάτοικο</a:t>
            </a:r>
          </a:p>
          <a:p>
            <a:pPr marL="539750" indent="-539750">
              <a:buFont typeface="Wingdings" panose="05000000000000000000" pitchFamily="2" charset="2"/>
              <a:buChar char="q"/>
            </a:pPr>
            <a:r>
              <a:rPr lang="el-GR" sz="3200" dirty="0">
                <a:latin typeface="Verdana" panose="020B0604030504040204" pitchFamily="34" charset="0"/>
                <a:ea typeface="Verdana" panose="020B0604030504040204" pitchFamily="34" charset="0"/>
              </a:rPr>
              <a:t>Δηλαδή 70,45 </a:t>
            </a:r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</a:rPr>
              <a:t>x </a:t>
            </a:r>
            <a:r>
              <a:rPr lang="el-GR" sz="3200" b="1" dirty="0">
                <a:latin typeface="Verdana" panose="020B0604030504040204" pitchFamily="34" charset="0"/>
                <a:ea typeface="Verdana" panose="020B0604030504040204" pitchFamily="34" charset="0"/>
              </a:rPr>
              <a:t>2,6</a:t>
            </a:r>
            <a:r>
              <a:rPr lang="el-GR" sz="3200" dirty="0">
                <a:latin typeface="Verdana" panose="020B0604030504040204" pitchFamily="34" charset="0"/>
                <a:ea typeface="Verdana" panose="020B0604030504040204" pitchFamily="34" charset="0"/>
              </a:rPr>
              <a:t> κάτοικοι = </a:t>
            </a:r>
            <a:r>
              <a:rPr lang="el-GR" sz="3200" b="1" u="sng" dirty="0">
                <a:highlight>
                  <a:srgbClr val="FFFF00"/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183,17</a:t>
            </a:r>
            <a:r>
              <a:rPr lang="el-GR" sz="3200" b="1" dirty="0">
                <a:latin typeface="Verdana" panose="020B0604030504040204" pitchFamily="34" charset="0"/>
                <a:ea typeface="Verdana" panose="020B0604030504040204" pitchFamily="34" charset="0"/>
              </a:rPr>
              <a:t> ευρώ η κατοικία</a:t>
            </a:r>
          </a:p>
          <a:p>
            <a:endParaRPr lang="en-US" sz="3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rgbClr val="034EA2"/>
              </a:buClr>
              <a:buSzTx/>
              <a:buNone/>
              <a:tabLst/>
              <a:defRPr/>
            </a:pPr>
            <a:endParaRPr lang="el-GR" sz="3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F3553EA1-71CE-4DEB-93C3-413E9E50E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944" y="221674"/>
            <a:ext cx="10183092" cy="533335"/>
          </a:xfrm>
        </p:spPr>
        <p:txBody>
          <a:bodyPr/>
          <a:lstStyle/>
          <a:p>
            <a:r>
              <a:rPr lang="el-GR" sz="3600" b="1" dirty="0">
                <a:latin typeface="Verdana" panose="020B0604030504040204" pitchFamily="34" charset="0"/>
                <a:ea typeface="Verdana" panose="020B0604030504040204" pitchFamily="34" charset="0"/>
              </a:rPr>
              <a:t>ΚΟΣΤΟΣ ΑΠΟΚΟΜΙΔΗΣ – ΔΙΑΧΕΙΡΙΣΗΣ</a:t>
            </a:r>
          </a:p>
        </p:txBody>
      </p:sp>
    </p:spTree>
    <p:extLst>
      <p:ext uri="{BB962C8B-B14F-4D97-AF65-F5344CB8AC3E}">
        <p14:creationId xmlns:p14="http://schemas.microsoft.com/office/powerpoint/2010/main" val="335705625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>
            <a:extLst>
              <a:ext uri="{FF2B5EF4-FFF2-40B4-BE49-F238E27FC236}">
                <a16:creationId xmlns:a16="http://schemas.microsoft.com/office/drawing/2014/main" id="{D5C186A0-C65E-4C2D-B4A5-A1C811109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255" y="235528"/>
            <a:ext cx="11000890" cy="502703"/>
          </a:xfrm>
        </p:spPr>
        <p:txBody>
          <a:bodyPr/>
          <a:lstStyle/>
          <a:p>
            <a:r>
              <a:rPr lang="el-GR" sz="3300" b="1" dirty="0">
                <a:latin typeface="Verdana" panose="020B0604030504040204" pitchFamily="34" charset="0"/>
                <a:ea typeface="Verdana" panose="020B0604030504040204" pitchFamily="34" charset="0"/>
              </a:rPr>
              <a:t>ΚΟΣΤΟΣ ΔΙΑΧΕΙΡΙΣΗΣ-ΑΝΤΑΠΟΔΟΤΙΚΑ ΤΕΛΗ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AEAB21-AFB9-4890-B7B6-54D45B279D92}"/>
              </a:ext>
            </a:extLst>
          </p:cNvPr>
          <p:cNvSpPr txBox="1"/>
          <p:nvPr/>
        </p:nvSpPr>
        <p:spPr>
          <a:xfrm>
            <a:off x="5637402" y="2973897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AC926A38-F9AF-42C0-A6A7-8B35CD46E9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690" y="1107347"/>
            <a:ext cx="11901055" cy="5445853"/>
          </a:xfrm>
        </p:spPr>
        <p:txBody>
          <a:bodyPr/>
          <a:lstStyle/>
          <a:p>
            <a:r>
              <a:rPr lang="el-GR" sz="3200" dirty="0">
                <a:latin typeface="Verdana" panose="020B0604030504040204" pitchFamily="34" charset="0"/>
                <a:ea typeface="Verdana" panose="020B0604030504040204" pitchFamily="34" charset="0"/>
              </a:rPr>
              <a:t>Μέσο σημερινό κόστος ανά κατοικία </a:t>
            </a:r>
            <a:r>
              <a:rPr lang="el-GR" sz="3200" b="1" u="sng" dirty="0">
                <a:latin typeface="Verdana" panose="020B0604030504040204" pitchFamily="34" charset="0"/>
                <a:ea typeface="Verdana" panose="020B0604030504040204" pitchFamily="34" charset="0"/>
              </a:rPr>
              <a:t>183,17</a:t>
            </a:r>
            <a:r>
              <a:rPr lang="el-GR" sz="3200" dirty="0">
                <a:latin typeface="Verdana" panose="020B0604030504040204" pitchFamily="34" charset="0"/>
                <a:ea typeface="Verdana" panose="020B0604030504040204" pitchFamily="34" charset="0"/>
              </a:rPr>
              <a:t> ευρώ  </a:t>
            </a:r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el-GR" sz="3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l-GR" sz="3200" dirty="0">
                <a:latin typeface="Verdana" panose="020B0604030504040204" pitchFamily="34" charset="0"/>
                <a:ea typeface="Verdana" panose="020B0604030504040204" pitchFamily="34" charset="0"/>
              </a:rPr>
              <a:t>Ανταποδοτικά τέλη </a:t>
            </a:r>
          </a:p>
          <a:p>
            <a:pPr marL="720725" marR="0" lvl="0" indent="-72072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34EA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l-GR" sz="3200" b="1" dirty="0">
                <a:latin typeface="Verdana" panose="020B0604030504040204" pitchFamily="34" charset="0"/>
                <a:ea typeface="Verdana" panose="020B0604030504040204" pitchFamily="34" charset="0"/>
              </a:rPr>
              <a:t>α) </a:t>
            </a:r>
            <a:r>
              <a:rPr lang="el-GR" sz="3200" dirty="0">
                <a:latin typeface="Verdana" panose="020B0604030504040204" pitchFamily="34" charset="0"/>
                <a:ea typeface="Verdana" panose="020B0604030504040204" pitchFamily="34" charset="0"/>
              </a:rPr>
              <a:t>Κατοικίες από 0,80 έως 1,50 €/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m</a:t>
            </a:r>
            <a:r>
              <a:rPr kumimoji="0" lang="el-GR" sz="3200" b="0" i="0" u="none" strike="noStrike" kern="1200" cap="none" spc="0" normalizeH="0" baseline="3000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3 </a:t>
            </a:r>
            <a:endParaRPr kumimoji="0" lang="en-US" sz="3200" b="0" i="0" u="none" strike="noStrike" kern="1200" cap="none" spc="0" normalizeH="0" baseline="3000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indent="0">
              <a:buNone/>
            </a:pPr>
            <a:r>
              <a:rPr lang="el-GR" sz="3200" dirty="0">
                <a:latin typeface="Verdana" panose="020B0604030504040204" pitchFamily="34" charset="0"/>
                <a:ea typeface="Verdana" panose="020B0604030504040204" pitchFamily="34" charset="0"/>
              </a:rPr>
              <a:t>Δηλαδή για μια κατοικία 100</a:t>
            </a:r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</a:rPr>
              <a:t> m</a:t>
            </a:r>
            <a:r>
              <a:rPr lang="el-GR" sz="3200" baseline="30000" dirty="0">
                <a:latin typeface="Verdana" panose="020B0604030504040204" pitchFamily="34" charset="0"/>
                <a:ea typeface="Verdana" panose="020B0604030504040204" pitchFamily="34" charset="0"/>
              </a:rPr>
              <a:t>3</a:t>
            </a:r>
            <a:r>
              <a:rPr lang="el-GR" sz="3200" dirty="0">
                <a:latin typeface="Verdana" panose="020B0604030504040204" pitchFamily="34" charset="0"/>
                <a:ea typeface="Verdana" panose="020B0604030504040204" pitchFamily="34" charset="0"/>
              </a:rPr>
              <a:t>, ανταποδοτικά τέλη από </a:t>
            </a:r>
            <a:r>
              <a:rPr lang="el-GR" sz="3200" b="1" u="sng" dirty="0">
                <a:latin typeface="Verdana" panose="020B0604030504040204" pitchFamily="34" charset="0"/>
                <a:ea typeface="Verdana" panose="020B0604030504040204" pitchFamily="34" charset="0"/>
              </a:rPr>
              <a:t>80</a:t>
            </a:r>
            <a:r>
              <a:rPr lang="el-GR" sz="3200" dirty="0">
                <a:latin typeface="Verdana" panose="020B0604030504040204" pitchFamily="34" charset="0"/>
                <a:ea typeface="Verdana" panose="020B0604030504040204" pitchFamily="34" charset="0"/>
              </a:rPr>
              <a:t> έως </a:t>
            </a:r>
            <a:r>
              <a:rPr lang="el-GR" sz="3200" b="1" u="sng" dirty="0">
                <a:latin typeface="Verdana" panose="020B0604030504040204" pitchFamily="34" charset="0"/>
                <a:ea typeface="Verdana" panose="020B0604030504040204" pitchFamily="34" charset="0"/>
              </a:rPr>
              <a:t>150</a:t>
            </a:r>
            <a:r>
              <a:rPr lang="el-GR" sz="32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kumimoji="0" lang="el-GR" sz="32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€</a:t>
            </a:r>
            <a:r>
              <a:rPr lang="el-GR" sz="3200" b="1" dirty="0">
                <a:latin typeface="Verdana" panose="020B0604030504040204" pitchFamily="34" charset="0"/>
                <a:ea typeface="Verdana" panose="020B0604030504040204" pitchFamily="34" charset="0"/>
              </a:rPr>
              <a:t>/</a:t>
            </a:r>
            <a:r>
              <a:rPr lang="en-US" sz="3200" b="1" dirty="0">
                <a:latin typeface="Verdana" panose="020B0604030504040204" pitchFamily="34" charset="0"/>
                <a:ea typeface="Verdana" panose="020B0604030504040204" pitchFamily="34" charset="0"/>
              </a:rPr>
              <a:t>yr</a:t>
            </a:r>
          </a:p>
          <a:p>
            <a:pPr marL="720725" marR="0" lvl="0" indent="-72072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34EA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l-GR" sz="3200" b="1" dirty="0">
                <a:latin typeface="Verdana" panose="020B0604030504040204" pitchFamily="34" charset="0"/>
                <a:ea typeface="Verdana" panose="020B0604030504040204" pitchFamily="34" charset="0"/>
              </a:rPr>
              <a:t>β) </a:t>
            </a:r>
            <a:r>
              <a:rPr lang="el-GR" sz="3200" dirty="0">
                <a:latin typeface="Verdana" panose="020B0604030504040204" pitchFamily="34" charset="0"/>
                <a:ea typeface="Verdana" panose="020B0604030504040204" pitchFamily="34" charset="0"/>
              </a:rPr>
              <a:t>Επαγγελματικούς χώρους από 1,50 έως 3,50 </a:t>
            </a:r>
            <a:r>
              <a:rPr kumimoji="0" lang="el-GR" sz="32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€/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m</a:t>
            </a:r>
            <a:r>
              <a:rPr kumimoji="0" lang="el-GR" sz="3200" b="0" i="0" u="none" strike="noStrike" kern="1200" cap="none" spc="0" normalizeH="0" baseline="3000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3 </a:t>
            </a:r>
            <a:endParaRPr kumimoji="0" lang="en-US" sz="3200" b="0" i="0" u="none" strike="noStrike" kern="1200" cap="none" spc="0" normalizeH="0" baseline="3000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34EA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l-GR" sz="3200" dirty="0">
                <a:latin typeface="Verdana" panose="020B0604030504040204" pitchFamily="34" charset="0"/>
                <a:ea typeface="Verdana" panose="020B0604030504040204" pitchFamily="34" charset="0"/>
              </a:rPr>
              <a:t>Δηλαδή για ένα επαγγελματικό χώρο 100 </a:t>
            </a:r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</a:rPr>
              <a:t>m</a:t>
            </a:r>
            <a:r>
              <a:rPr lang="el-GR" sz="3200" baseline="30000" dirty="0">
                <a:latin typeface="Verdana" panose="020B0604030504040204" pitchFamily="34" charset="0"/>
                <a:ea typeface="Verdana" panose="020B0604030504040204" pitchFamily="34" charset="0"/>
              </a:rPr>
              <a:t>3</a:t>
            </a:r>
            <a:r>
              <a:rPr lang="el-GR" sz="3200" dirty="0">
                <a:latin typeface="Verdana" panose="020B0604030504040204" pitchFamily="34" charset="0"/>
                <a:ea typeface="Verdana" panose="020B0604030504040204" pitchFamily="34" charset="0"/>
              </a:rPr>
              <a:t>, ανταποδοτικά τέλη από </a:t>
            </a:r>
            <a:r>
              <a:rPr lang="el-GR" sz="3200" b="1" u="sng" dirty="0">
                <a:latin typeface="Verdana" panose="020B0604030504040204" pitchFamily="34" charset="0"/>
                <a:ea typeface="Verdana" panose="020B0604030504040204" pitchFamily="34" charset="0"/>
              </a:rPr>
              <a:t>150</a:t>
            </a:r>
            <a:r>
              <a:rPr lang="el-GR" sz="32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l-GR" sz="3200" dirty="0">
                <a:latin typeface="Verdana" panose="020B0604030504040204" pitchFamily="34" charset="0"/>
                <a:ea typeface="Verdana" panose="020B0604030504040204" pitchFamily="34" charset="0"/>
              </a:rPr>
              <a:t>έως</a:t>
            </a:r>
            <a:r>
              <a:rPr lang="el-GR" sz="32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l-GR" sz="3200" b="1" u="sng" dirty="0">
                <a:latin typeface="Verdana" panose="020B0604030504040204" pitchFamily="34" charset="0"/>
                <a:ea typeface="Verdana" panose="020B0604030504040204" pitchFamily="34" charset="0"/>
              </a:rPr>
              <a:t>350</a:t>
            </a:r>
            <a:r>
              <a:rPr lang="el-GR" sz="32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kumimoji="0" lang="el-GR" sz="32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€/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yr</a:t>
            </a:r>
          </a:p>
          <a:p>
            <a:endParaRPr lang="el-GR" sz="3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82292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>
            <a:extLst>
              <a:ext uri="{FF2B5EF4-FFF2-40B4-BE49-F238E27FC236}">
                <a16:creationId xmlns:a16="http://schemas.microsoft.com/office/drawing/2014/main" id="{D5C186A0-C65E-4C2D-B4A5-A1C811109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722" y="221674"/>
            <a:ext cx="10515600" cy="596254"/>
          </a:xfrm>
        </p:spPr>
        <p:txBody>
          <a:bodyPr/>
          <a:lstStyle/>
          <a:p>
            <a:r>
              <a:rPr lang="el-GR" sz="3600" dirty="0">
                <a:latin typeface="Verdana" panose="020B0604030504040204" pitchFamily="34" charset="0"/>
                <a:ea typeface="Verdana" panose="020B0604030504040204" pitchFamily="34" charset="0"/>
              </a:rPr>
              <a:t>ΟΛΟΚΛΗΡΩΜΕΝΟ ΚΟΣΤΟΣ ΔΙΑΧΕΙΡΙΣΗΣ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AEAB21-AFB9-4890-B7B6-54D45B279D92}"/>
              </a:ext>
            </a:extLst>
          </p:cNvPr>
          <p:cNvSpPr txBox="1"/>
          <p:nvPr/>
        </p:nvSpPr>
        <p:spPr>
          <a:xfrm>
            <a:off x="5637402" y="2973897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AC926A38-F9AF-42C0-A6A7-8B35CD46E9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546" y="1080656"/>
            <a:ext cx="11731876" cy="5666508"/>
          </a:xfrm>
        </p:spPr>
        <p:txBody>
          <a:bodyPr/>
          <a:lstStyle/>
          <a:p>
            <a:pPr marL="0" indent="0">
              <a:buNone/>
            </a:pPr>
            <a:r>
              <a:rPr lang="el-GR" sz="2800" dirty="0">
                <a:latin typeface="Verdana" panose="020B0604030504040204" pitchFamily="34" charset="0"/>
                <a:ea typeface="Verdana" panose="020B0604030504040204" pitchFamily="34" charset="0"/>
              </a:rPr>
              <a:t>Στο σημερινό κόστος ανά κατοικία που ανέρχεται σε </a:t>
            </a:r>
            <a:r>
              <a:rPr lang="el-GR" sz="2800" b="1" u="sng" dirty="0">
                <a:latin typeface="Verdana" panose="020B0604030504040204" pitchFamily="34" charset="0"/>
                <a:ea typeface="Verdana" panose="020B0604030504040204" pitchFamily="34" charset="0"/>
              </a:rPr>
              <a:t>18</a:t>
            </a:r>
            <a:r>
              <a:rPr lang="en-US" sz="2800" b="1" u="sng" dirty="0">
                <a:latin typeface="Verdana" panose="020B0604030504040204" pitchFamily="34" charset="0"/>
                <a:ea typeface="Verdana" panose="020B0604030504040204" pitchFamily="34" charset="0"/>
              </a:rPr>
              <a:t>3,17</a:t>
            </a:r>
            <a:r>
              <a:rPr lang="el-GR" sz="2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l-GR" sz="2800" b="1" dirty="0">
                <a:latin typeface="Verdana" panose="020B0604030504040204" pitchFamily="34" charset="0"/>
                <a:ea typeface="Verdana" panose="020B0604030504040204" pitchFamily="34" charset="0"/>
              </a:rPr>
              <a:t>ευρώ/οικογένεια </a:t>
            </a:r>
            <a:r>
              <a:rPr lang="el-GR" sz="2800" dirty="0">
                <a:latin typeface="Verdana" panose="020B0604030504040204" pitchFamily="34" charset="0"/>
                <a:ea typeface="Verdana" panose="020B0604030504040204" pitchFamily="34" charset="0"/>
              </a:rPr>
              <a:t>θα πρέπει </a:t>
            </a:r>
            <a:r>
              <a:rPr lang="el-GR" sz="2800" b="1" dirty="0">
                <a:latin typeface="Verdana" panose="020B0604030504040204" pitchFamily="34" charset="0"/>
                <a:ea typeface="Verdana" panose="020B0604030504040204" pitchFamily="34" charset="0"/>
              </a:rPr>
              <a:t>να προστεθεί </a:t>
            </a:r>
            <a:r>
              <a:rPr lang="el-GR" sz="2800" dirty="0">
                <a:latin typeface="Verdana" panose="020B0604030504040204" pitchFamily="34" charset="0"/>
                <a:ea typeface="Verdana" panose="020B0604030504040204" pitchFamily="34" charset="0"/>
              </a:rPr>
              <a:t>το κόστος: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800" dirty="0">
                <a:latin typeface="Verdana" panose="020B0604030504040204" pitchFamily="34" charset="0"/>
                <a:ea typeface="Verdana" panose="020B0604030504040204" pitchFamily="34" charset="0"/>
              </a:rPr>
              <a:t>Πράσινων σημείων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800" dirty="0">
                <a:latin typeface="Verdana" panose="020B0604030504040204" pitchFamily="34" charset="0"/>
                <a:ea typeface="Verdana" panose="020B0604030504040204" pitchFamily="34" charset="0"/>
              </a:rPr>
              <a:t>Κέντρων επαναχρησιμοποίησης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800" dirty="0">
                <a:latin typeface="Verdana" panose="020B0604030504040204" pitchFamily="34" charset="0"/>
                <a:ea typeface="Verdana" panose="020B0604030504040204" pitchFamily="34" charset="0"/>
              </a:rPr>
              <a:t>Διακριτών ρευμάτων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800" dirty="0">
                <a:latin typeface="Verdana" panose="020B0604030504040204" pitchFamily="34" charset="0"/>
                <a:ea typeface="Verdana" panose="020B0604030504040204" pitchFamily="34" charset="0"/>
              </a:rPr>
              <a:t>Διαχείριση υπολείμματος (απορριμματογενές καύσιμο)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800" b="1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ΜΕ.ΒΑ.  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  <a:endParaRPr lang="el-GR" sz="2800" b="1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just">
              <a:buNone/>
            </a:pPr>
            <a:r>
              <a:rPr lang="el-GR" sz="28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Το ερώτημα είναι πόσο θα πρέπει να είναι τα ανταποδοτικά τέλη ?</a:t>
            </a:r>
          </a:p>
        </p:txBody>
      </p:sp>
    </p:spTree>
    <p:extLst>
      <p:ext uri="{BB962C8B-B14F-4D97-AF65-F5344CB8AC3E}">
        <p14:creationId xmlns:p14="http://schemas.microsoft.com/office/powerpoint/2010/main" val="380104647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Ευχαριστώ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9575" y="4646435"/>
            <a:ext cx="8941016" cy="1853519"/>
          </a:xfrm>
        </p:spPr>
        <p:txBody>
          <a:bodyPr wrap="square" anchor="b" anchorCtr="0"/>
          <a:lstStyle/>
          <a:p>
            <a:r>
              <a:rPr lang="en-US" sz="1050" b="1" dirty="0"/>
              <a:t>© European Union </a:t>
            </a:r>
            <a:r>
              <a:rPr lang="el-GR" sz="1050" b="1" dirty="0"/>
              <a:t>2021</a:t>
            </a:r>
            <a:endParaRPr lang="en-US" sz="1050" b="1" dirty="0"/>
          </a:p>
          <a:p>
            <a:r>
              <a:rPr lang="en-US" sz="1050" dirty="0"/>
              <a:t>Unless otherwise noted the reuse of this presentation is </a:t>
            </a:r>
            <a:r>
              <a:rPr lang="en-US" sz="1050" dirty="0" err="1"/>
              <a:t>authorised</a:t>
            </a:r>
            <a:r>
              <a:rPr lang="en-US" sz="1050" dirty="0"/>
              <a:t> under the </a:t>
            </a:r>
            <a:r>
              <a:rPr lang="en-US" sz="1050" dirty="0">
                <a:hlinkClick r:id="rId3"/>
              </a:rPr>
              <a:t>CC BY 4.0 </a:t>
            </a:r>
            <a:r>
              <a:rPr lang="en-US" sz="1050" dirty="0"/>
              <a:t>license. For any use or reproduction of elements that are not owned by the EU, permission may need to be sought directly from the respective right holders.</a:t>
            </a:r>
          </a:p>
          <a:p>
            <a:r>
              <a:rPr lang="en-US" sz="1050" dirty="0"/>
              <a:t>Slide </a:t>
            </a:r>
            <a:r>
              <a:rPr lang="el-GR" sz="1050" dirty="0">
                <a:solidFill>
                  <a:schemeClr val="accent6"/>
                </a:solidFill>
              </a:rPr>
              <a:t>22</a:t>
            </a:r>
            <a:r>
              <a:rPr lang="en-US" sz="1050" dirty="0"/>
              <a:t>: source</a:t>
            </a:r>
            <a:r>
              <a:rPr lang="en-US" sz="1050" dirty="0">
                <a:solidFill>
                  <a:schemeClr val="accent6"/>
                </a:solidFill>
              </a:rPr>
              <a:t>: DreamsTime.com</a:t>
            </a:r>
            <a:endParaRPr lang="en-GB" sz="1050" dirty="0">
              <a:solidFill>
                <a:schemeClr val="accent6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24" y="4858246"/>
            <a:ext cx="1023496" cy="35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619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3964" y="1845578"/>
            <a:ext cx="11831781" cy="4901586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rgbClr val="034EA2"/>
              </a:buClr>
              <a:buSzTx/>
              <a:buNone/>
              <a:tabLst/>
              <a:defRPr/>
            </a:pPr>
            <a:r>
              <a:rPr lang="el-GR" sz="3600" dirty="0">
                <a:latin typeface="Verdana" panose="020B0604030504040204" pitchFamily="34" charset="0"/>
                <a:ea typeface="Verdana" panose="020B0604030504040204" pitchFamily="34" charset="0"/>
              </a:rPr>
              <a:t>Προσωπικό </a:t>
            </a:r>
            <a:r>
              <a:rPr lang="el-GR" sz="3600" b="1" dirty="0">
                <a:latin typeface="Verdana" panose="020B0604030504040204" pitchFamily="34" charset="0"/>
                <a:ea typeface="Verdana" panose="020B0604030504040204" pitchFamily="34" charset="0"/>
              </a:rPr>
              <a:t>17</a:t>
            </a:r>
            <a:r>
              <a:rPr lang="en-US" sz="3600" b="1" dirty="0">
                <a:latin typeface="Verdana" panose="020B0604030504040204" pitchFamily="34" charset="0"/>
                <a:ea typeface="Verdana" panose="020B0604030504040204" pitchFamily="34" charset="0"/>
              </a:rPr>
              <a:t>5</a:t>
            </a:r>
            <a:r>
              <a:rPr lang="el-GR" sz="3600" dirty="0">
                <a:latin typeface="Verdana" panose="020B0604030504040204" pitchFamily="34" charset="0"/>
                <a:ea typeface="Verdana" panose="020B0604030504040204" pitchFamily="34" charset="0"/>
              </a:rPr>
              <a:t> άτομα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rgbClr val="034EA2"/>
              </a:buClr>
              <a:buSzTx/>
              <a:buNone/>
              <a:tabLst/>
              <a:defRPr/>
            </a:pPr>
            <a:endParaRPr lang="el-GR" sz="3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rgbClr val="034EA2"/>
              </a:buClr>
              <a:buSzTx/>
              <a:tabLst/>
              <a:defRPr/>
            </a:pPr>
            <a:r>
              <a:rPr lang="en-US" sz="3600" b="1" dirty="0">
                <a:latin typeface="Verdana" panose="020B0604030504040204" pitchFamily="34" charset="0"/>
                <a:ea typeface="Verdana" panose="020B0604030504040204" pitchFamily="34" charset="0"/>
              </a:rPr>
              <a:t>4</a:t>
            </a:r>
            <a:r>
              <a:rPr lang="en-US" sz="3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l-GR" sz="3600" dirty="0">
                <a:latin typeface="Verdana" panose="020B0604030504040204" pitchFamily="34" charset="0"/>
                <a:ea typeface="Verdana" panose="020B0604030504040204" pitchFamily="34" charset="0"/>
              </a:rPr>
              <a:t>τακτικό προσωπικό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rgbClr val="034EA2"/>
              </a:buClr>
              <a:buSzTx/>
              <a:tabLst/>
              <a:defRPr/>
            </a:pPr>
            <a:endParaRPr lang="el-GR" sz="3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rgbClr val="034EA2"/>
              </a:buClr>
              <a:buSzTx/>
              <a:tabLst/>
              <a:defRPr/>
            </a:pPr>
            <a:r>
              <a:rPr lang="el-GR" sz="3600" b="1" dirty="0">
                <a:latin typeface="Verdana" panose="020B0604030504040204" pitchFamily="34" charset="0"/>
                <a:ea typeface="Verdana" panose="020B0604030504040204" pitchFamily="34" charset="0"/>
              </a:rPr>
              <a:t>171</a:t>
            </a:r>
            <a:r>
              <a:rPr lang="el-GR" sz="3600" dirty="0">
                <a:latin typeface="Verdana" panose="020B0604030504040204" pitchFamily="34" charset="0"/>
                <a:ea typeface="Verdana" panose="020B0604030504040204" pitchFamily="34" charset="0"/>
              </a:rPr>
              <a:t> απασχόληση με σύμβαση παροχής υπηρεσίας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rgbClr val="034EA2"/>
              </a:buClr>
              <a:buSzTx/>
              <a:tabLst/>
              <a:defRPr/>
            </a:pPr>
            <a:endParaRPr lang="el-GR" sz="3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rgbClr val="034EA2"/>
              </a:buClr>
              <a:buSzTx/>
              <a:tabLst/>
              <a:defRPr/>
            </a:pPr>
            <a:r>
              <a:rPr lang="el-GR" sz="3600" dirty="0">
                <a:latin typeface="Verdana" panose="020B0604030504040204" pitchFamily="34" charset="0"/>
                <a:ea typeface="Verdana" panose="020B0604030504040204" pitchFamily="34" charset="0"/>
              </a:rPr>
              <a:t>Επιβάρυνση </a:t>
            </a:r>
            <a:r>
              <a:rPr lang="el-GR" sz="3600" b="1" dirty="0">
                <a:latin typeface="Verdana" panose="020B0604030504040204" pitchFamily="34" charset="0"/>
                <a:ea typeface="Verdana" panose="020B0604030504040204" pitchFamily="34" charset="0"/>
              </a:rPr>
              <a:t>1.387.500 € λόγω </a:t>
            </a:r>
            <a:r>
              <a:rPr lang="el-GR" sz="3600" dirty="0">
                <a:latin typeface="Verdana" panose="020B0604030504040204" pitchFamily="34" charset="0"/>
                <a:ea typeface="Verdana" panose="020B0604030504040204" pitchFamily="34" charset="0"/>
              </a:rPr>
              <a:t>Φ.Π.Α. 24% &amp; εργολαβικού ανταλλάγματος</a:t>
            </a:r>
            <a:endParaRPr lang="el-GR" sz="3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indent="270510">
              <a:lnSpc>
                <a:spcPct val="107000"/>
              </a:lnSpc>
              <a:spcAft>
                <a:spcPts val="800"/>
              </a:spcAft>
            </a:pPr>
            <a:endParaRPr lang="el-GR" sz="36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F3553EA1-71CE-4DEB-93C3-413E9E50E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5963" y="249382"/>
            <a:ext cx="9386521" cy="1002369"/>
          </a:xfrm>
        </p:spPr>
        <p:txBody>
          <a:bodyPr/>
          <a:lstStyle/>
          <a:p>
            <a:r>
              <a:rPr lang="el-GR" sz="3600" dirty="0">
                <a:latin typeface="Verdana" panose="020B0604030504040204" pitchFamily="34" charset="0"/>
                <a:ea typeface="Verdana" panose="020B0604030504040204" pitchFamily="34" charset="0"/>
              </a:rPr>
              <a:t>ΚΟΣΤΟΣ ΠΡΟΣΩΠΙΚΟΥ </a:t>
            </a:r>
            <a:br>
              <a:rPr lang="el-GR" sz="36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l-GR" sz="3600" b="1" dirty="0">
                <a:latin typeface="Verdana" panose="020B0604030504040204" pitchFamily="34" charset="0"/>
                <a:ea typeface="Verdana" panose="020B0604030504040204" pitchFamily="34" charset="0"/>
              </a:rPr>
              <a:t>Φο.Δ.Σ.Α. ΣΤΕΡΕΑΣ ΕΛΛΑΔΑΣ Α.Ε.</a:t>
            </a:r>
          </a:p>
        </p:txBody>
      </p:sp>
    </p:spTree>
    <p:extLst>
      <p:ext uri="{BB962C8B-B14F-4D97-AF65-F5344CB8AC3E}">
        <p14:creationId xmlns:p14="http://schemas.microsoft.com/office/powerpoint/2010/main" val="3322257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1673" y="1696522"/>
            <a:ext cx="11831781" cy="4842822"/>
          </a:xfrm>
        </p:spPr>
        <p:txBody>
          <a:bodyPr>
            <a:noAutofit/>
          </a:bodyPr>
          <a:lstStyle/>
          <a:p>
            <a:pPr marL="360363" marR="0" lvl="0" indent="-360363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rgbClr val="034EA2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l-GR" sz="2800" dirty="0">
                <a:latin typeface="Verdana" panose="020B0604030504040204" pitchFamily="34" charset="0"/>
                <a:ea typeface="Verdana" panose="020B0604030504040204" pitchFamily="34" charset="0"/>
              </a:rPr>
              <a:t>Χωριστή συλλογή ανακυκλώσιμων υλικών &amp; </a:t>
            </a:r>
            <a:r>
              <a:rPr lang="el-GR" sz="2800" dirty="0" err="1">
                <a:latin typeface="Verdana" panose="020B0604030504040204" pitchFamily="34" charset="0"/>
                <a:ea typeface="Verdana" panose="020B0604030504040204" pitchFamily="34" charset="0"/>
              </a:rPr>
              <a:t>βιοαποβλήτων</a:t>
            </a:r>
            <a:endParaRPr lang="el-GR" sz="2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rgbClr val="034EA2"/>
              </a:buClr>
              <a:buSzTx/>
              <a:buNone/>
              <a:tabLst/>
              <a:defRPr/>
            </a:pPr>
            <a:endParaRPr lang="el-GR" sz="2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60363" marR="0" lvl="0" indent="-360363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rgbClr val="034EA2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l-GR" sz="2800" b="1" dirty="0">
                <a:latin typeface="Verdana" panose="020B0604030504040204" pitchFamily="34" charset="0"/>
                <a:ea typeface="Verdana" panose="020B0604030504040204" pitchFamily="34" charset="0"/>
              </a:rPr>
              <a:t>Προετοιμασία για επαναχρησιμοποίηση και ανακύκλωση</a:t>
            </a:r>
          </a:p>
          <a:p>
            <a:pPr marL="360363" marR="0" lvl="0" indent="-360363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rgbClr val="034EA2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endParaRPr lang="el-GR" sz="28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rgbClr val="034EA2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l-GR" sz="28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55% κ.β. μέχρι το 2025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rgbClr val="034EA2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l-GR" sz="28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60% κ.β. μέχρι το 2030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rgbClr val="034EA2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l-GR" sz="28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65% 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034EA2">
                    <a:lumMod val="7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κ.β. </a:t>
            </a:r>
            <a:r>
              <a:rPr lang="el-GR" sz="28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μέχρι το 2035 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rgbClr val="034EA2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endParaRPr lang="el-GR" sz="2800" b="1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60363" indent="-360363" algn="just">
              <a:spcAft>
                <a:spcPts val="0"/>
              </a:spcAft>
              <a:buClr>
                <a:srgbClr val="034EA2"/>
              </a:buClr>
              <a:buFont typeface="Wingdings" panose="05000000000000000000" pitchFamily="2" charset="2"/>
              <a:buChar char="q"/>
              <a:defRPr/>
            </a:pPr>
            <a:r>
              <a:rPr lang="el-GR" sz="2800" dirty="0">
                <a:latin typeface="Verdana" panose="020B0604030504040204" pitchFamily="34" charset="0"/>
                <a:ea typeface="Verdana" panose="020B0604030504040204" pitchFamily="34" charset="0"/>
              </a:rPr>
              <a:t>Χαμηλά ποσοστά ταφής, κάτω του 10% μέχρι το 2035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rgbClr val="034EA2"/>
              </a:buClr>
              <a:buSzTx/>
              <a:buNone/>
              <a:tabLst/>
              <a:defRPr/>
            </a:pPr>
            <a:r>
              <a:rPr lang="el-GR" sz="2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F3553EA1-71CE-4DEB-93C3-413E9E50E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108" y="110836"/>
            <a:ext cx="6802583" cy="1094509"/>
          </a:xfrm>
        </p:spPr>
        <p:txBody>
          <a:bodyPr/>
          <a:lstStyle/>
          <a:p>
            <a:r>
              <a:rPr lang="el-GR" dirty="0">
                <a:latin typeface="Verdana" panose="020B0604030504040204" pitchFamily="34" charset="0"/>
                <a:ea typeface="Verdana" panose="020B0604030504040204" pitchFamily="34" charset="0"/>
              </a:rPr>
              <a:t>ΟΔΗΓΙΕΣ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 (</a:t>
            </a:r>
            <a:r>
              <a:rPr lang="el-GR" dirty="0">
                <a:latin typeface="Verdana" panose="020B0604030504040204" pitchFamily="34" charset="0"/>
                <a:ea typeface="Verdana" panose="020B0604030504040204" pitchFamily="34" charset="0"/>
              </a:rPr>
              <a:t>ΕΕ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) 2018/851</a:t>
            </a:r>
            <a:r>
              <a:rPr lang="el-GR" dirty="0">
                <a:latin typeface="Verdana" panose="020B0604030504040204" pitchFamily="34" charset="0"/>
                <a:ea typeface="Verdana" panose="020B0604030504040204" pitchFamily="34" charset="0"/>
              </a:rPr>
              <a:t>, 2018/852 &amp; 2018/580</a:t>
            </a:r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AD7AEADF-123C-4737-8FB2-27642E953E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9651" y="166254"/>
            <a:ext cx="2483166" cy="153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626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5527" y="645952"/>
            <a:ext cx="7772401" cy="5922628"/>
          </a:xfrm>
        </p:spPr>
        <p:txBody>
          <a:bodyPr/>
          <a:lstStyle/>
          <a:p>
            <a:pPr marL="0" indent="0">
              <a:buNone/>
            </a:pPr>
            <a:r>
              <a:rPr lang="el-GR" sz="3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r>
              <a:rPr lang="el-GR" sz="3000" dirty="0">
                <a:latin typeface="Verdana" panose="020B0604030504040204" pitchFamily="34" charset="0"/>
                <a:ea typeface="Verdana" panose="020B0604030504040204" pitchFamily="34" charset="0"/>
              </a:rPr>
              <a:t>Αφετηρία διαβούλευσης, προβληματισμού και ουσιαστικού διαλόγου</a:t>
            </a:r>
          </a:p>
          <a:p>
            <a:r>
              <a:rPr lang="el-GR" sz="3000" dirty="0">
                <a:latin typeface="Verdana" panose="020B0604030504040204" pitchFamily="34" charset="0"/>
                <a:ea typeface="Verdana" panose="020B0604030504040204" pitchFamily="34" charset="0"/>
              </a:rPr>
              <a:t>Ορθολογικός &amp; Βιώσιμος Σχεδιασμός</a:t>
            </a:r>
          </a:p>
          <a:p>
            <a:r>
              <a:rPr lang="el-GR" sz="3000" dirty="0">
                <a:latin typeface="Verdana" panose="020B0604030504040204" pitchFamily="34" charset="0"/>
                <a:ea typeface="Verdana" panose="020B0604030504040204" pitchFamily="34" charset="0"/>
              </a:rPr>
              <a:t>Εξορθολογισμός κόστους διαχείρισης</a:t>
            </a:r>
          </a:p>
          <a:p>
            <a:r>
              <a:rPr lang="el-GR" sz="3000" b="1" dirty="0">
                <a:latin typeface="Verdana" panose="020B0604030504040204" pitchFamily="34" charset="0"/>
                <a:ea typeface="Verdana" panose="020B0604030504040204" pitchFamily="34" charset="0"/>
              </a:rPr>
              <a:t>Το «μεγάλο στοίχημα» είναι </a:t>
            </a:r>
            <a:r>
              <a:rPr lang="el-GR" sz="32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ο ρόλος των Δήμων</a:t>
            </a:r>
            <a:endParaRPr lang="en-US" sz="3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3" name="Διάγραμμα 2">
            <a:extLst>
              <a:ext uri="{FF2B5EF4-FFF2-40B4-BE49-F238E27FC236}">
                <a16:creationId xmlns:a16="http://schemas.microsoft.com/office/drawing/2014/main" id="{8B20C2BB-3C08-468E-9DF0-B641293B1156}"/>
              </a:ext>
            </a:extLst>
          </p:cNvPr>
          <p:cNvGraphicFramePr/>
          <p:nvPr/>
        </p:nvGraphicFramePr>
        <p:xfrm>
          <a:off x="8007928" y="1572491"/>
          <a:ext cx="3948545" cy="37130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34CD7726-5F64-43C4-9768-3D1A0E836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547" y="180109"/>
            <a:ext cx="7426035" cy="858982"/>
          </a:xfrm>
        </p:spPr>
        <p:txBody>
          <a:bodyPr/>
          <a:lstStyle/>
          <a:p>
            <a:r>
              <a:rPr lang="el-GR" dirty="0">
                <a:latin typeface="Verdana" panose="020B0604030504040204" pitchFamily="34" charset="0"/>
                <a:ea typeface="Verdana" panose="020B0604030504040204" pitchFamily="34" charset="0"/>
              </a:rPr>
              <a:t>Η Φιλοσοφία-Το Ζητούμενο</a:t>
            </a:r>
          </a:p>
        </p:txBody>
      </p:sp>
    </p:spTree>
    <p:extLst>
      <p:ext uri="{BB962C8B-B14F-4D97-AF65-F5344CB8AC3E}">
        <p14:creationId xmlns:p14="http://schemas.microsoft.com/office/powerpoint/2010/main" val="3537285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F3553EA1-71CE-4DEB-93C3-413E9E50E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090" y="96982"/>
            <a:ext cx="10654145" cy="1039091"/>
          </a:xfrm>
        </p:spPr>
        <p:txBody>
          <a:bodyPr/>
          <a:lstStyle/>
          <a:p>
            <a:r>
              <a:rPr lang="el-GR" sz="3800" b="1" dirty="0">
                <a:latin typeface="Verdana" panose="020B0604030504040204" pitchFamily="34" charset="0"/>
                <a:ea typeface="Verdana" panose="020B0604030504040204" pitchFamily="34" charset="0"/>
              </a:rPr>
              <a:t>ΕΠΑΝΑΣΧΕΔΙΑΣΜΟΣ </a:t>
            </a:r>
            <a:br>
              <a:rPr lang="el-GR" sz="38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l-GR" sz="3800" b="1" dirty="0">
                <a:latin typeface="Verdana" panose="020B0604030504040204" pitchFamily="34" charset="0"/>
                <a:ea typeface="Verdana" panose="020B0604030504040204" pitchFamily="34" charset="0"/>
              </a:rPr>
              <a:t>ΠΕΡΙΦΕΡΕΙΑΣ ΣΤΕΡΕΑΣ ΕΛΛΑΔΑΣ </a:t>
            </a:r>
          </a:p>
        </p:txBody>
      </p:sp>
      <p:graphicFrame>
        <p:nvGraphicFramePr>
          <p:cNvPr id="6" name="Θέση περιεχομένου 5">
            <a:extLst>
              <a:ext uri="{FF2B5EF4-FFF2-40B4-BE49-F238E27FC236}">
                <a16:creationId xmlns:a16="http://schemas.microsoft.com/office/drawing/2014/main" id="{92E9F2C4-1158-4FF9-9D84-3EAEE011CD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0455609"/>
              </p:ext>
            </p:extLst>
          </p:nvPr>
        </p:nvGraphicFramePr>
        <p:xfrm>
          <a:off x="595619" y="1309957"/>
          <a:ext cx="11299968" cy="53201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93533">
                  <a:extLst>
                    <a:ext uri="{9D8B030D-6E8A-4147-A177-3AD203B41FA5}">
                      <a16:colId xmlns:a16="http://schemas.microsoft.com/office/drawing/2014/main" val="3123035492"/>
                    </a:ext>
                  </a:extLst>
                </a:gridCol>
                <a:gridCol w="2287481">
                  <a:extLst>
                    <a:ext uri="{9D8B030D-6E8A-4147-A177-3AD203B41FA5}">
                      <a16:colId xmlns:a16="http://schemas.microsoft.com/office/drawing/2014/main" val="780922284"/>
                    </a:ext>
                  </a:extLst>
                </a:gridCol>
                <a:gridCol w="2401965">
                  <a:extLst>
                    <a:ext uri="{9D8B030D-6E8A-4147-A177-3AD203B41FA5}">
                      <a16:colId xmlns:a16="http://schemas.microsoft.com/office/drawing/2014/main" val="3162071203"/>
                    </a:ext>
                  </a:extLst>
                </a:gridCol>
                <a:gridCol w="3816989">
                  <a:extLst>
                    <a:ext uri="{9D8B030D-6E8A-4147-A177-3AD203B41FA5}">
                      <a16:colId xmlns:a16="http://schemas.microsoft.com/office/drawing/2014/main" val="362476200"/>
                    </a:ext>
                  </a:extLst>
                </a:gridCol>
              </a:tblGrid>
              <a:tr h="109235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3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ΕΡΓΑ</a:t>
                      </a:r>
                      <a:endParaRPr lang="el-GR" sz="3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3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ΠΕ.Σ.Δ.Α.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3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2016</a:t>
                      </a:r>
                      <a:endParaRPr lang="el-GR" sz="3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3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ΑΚΥΡΩΣΗ</a:t>
                      </a:r>
                      <a:endParaRPr lang="el-GR" sz="3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3200" b="1" kern="1200" dirty="0">
                          <a:solidFill>
                            <a:schemeClr val="lt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ΝΕΟ ΠΕ.Σ.Δ.Α.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93502802"/>
                  </a:ext>
                </a:extLst>
              </a:tr>
              <a:tr h="5828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3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Μ.Ε.Α.</a:t>
                      </a:r>
                      <a:endParaRPr lang="el-GR" sz="3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3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7</a:t>
                      </a:r>
                      <a:endParaRPr lang="el-GR" sz="3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3200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</a:t>
                      </a:r>
                      <a:endParaRPr lang="el-GR" sz="3200" dirty="0"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3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 (3 + 1)</a:t>
                      </a:r>
                      <a:endParaRPr lang="el-GR" sz="3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45557023"/>
                  </a:ext>
                </a:extLst>
              </a:tr>
              <a:tr h="5350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3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ΜΕ.ΒΑ.</a:t>
                      </a:r>
                      <a:endParaRPr lang="el-GR" sz="3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3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8</a:t>
                      </a:r>
                      <a:endParaRPr lang="el-GR" sz="3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3200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</a:t>
                      </a:r>
                      <a:endParaRPr lang="el-GR" sz="3200" dirty="0"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3200" b="1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</a:t>
                      </a:r>
                      <a:r>
                        <a:rPr lang="el-GR" sz="32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?</a:t>
                      </a:r>
                      <a:endParaRPr lang="el-GR" sz="3200" b="1" dirty="0"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80440008"/>
                  </a:ext>
                </a:extLst>
              </a:tr>
              <a:tr h="7585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3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Χ.Υ.Τ.Α./Υ</a:t>
                      </a:r>
                      <a:endParaRPr lang="el-GR" sz="3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3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8</a:t>
                      </a:r>
                      <a:endParaRPr lang="el-GR" sz="32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3200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3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 + </a:t>
                      </a:r>
                      <a:r>
                        <a:rPr lang="el-GR" sz="3200" b="1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</a:t>
                      </a:r>
                      <a:r>
                        <a:rPr lang="el-GR" sz="3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?</a:t>
                      </a:r>
                      <a:endParaRPr lang="el-GR" sz="3200" b="1" dirty="0"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70832565"/>
                  </a:ext>
                </a:extLst>
              </a:tr>
              <a:tr h="6220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3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Κ.Δ.Α.Υ.</a:t>
                      </a:r>
                      <a:endParaRPr lang="el-GR" sz="3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7 (</a:t>
                      </a:r>
                      <a:r>
                        <a:rPr lang="el-GR" sz="3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</a:t>
                      </a:r>
                      <a:r>
                        <a:rPr lang="en-US" sz="3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+5)</a:t>
                      </a:r>
                      <a:endParaRPr lang="el-GR" sz="3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el-GR" sz="3200" dirty="0"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-</a:t>
                      </a:r>
                      <a:endParaRPr lang="el-GR" sz="32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65165589"/>
                  </a:ext>
                </a:extLst>
              </a:tr>
              <a:tr h="17119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l-GR" sz="32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32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ΣΥΝΟΛΟ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l-GR" sz="32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l-GR" sz="32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2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lang="el-GR" sz="32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l-GR" sz="3200" b="1" dirty="0"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3200" b="1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7</a:t>
                      </a:r>
                      <a:endParaRPr lang="el-GR" sz="3200" b="1" dirty="0"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l-GR" sz="32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32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9</a:t>
                      </a:r>
                      <a:r>
                        <a:rPr lang="en-US" sz="32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+ 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</a:t>
                      </a:r>
                      <a:r>
                        <a:rPr lang="el-GR" sz="3200" b="1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?</a:t>
                      </a:r>
                      <a:endParaRPr lang="el-GR" sz="3200" b="1" dirty="0"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45700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8786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7F1C970-3929-433B-A768-32D13BF3C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564" y="-1"/>
            <a:ext cx="11243378" cy="655649"/>
          </a:xfrm>
        </p:spPr>
        <p:txBody>
          <a:bodyPr/>
          <a:lstStyle/>
          <a:p>
            <a:r>
              <a:rPr lang="el-GR" sz="2700" b="1" dirty="0">
                <a:latin typeface="Verdana" panose="020B0604030504040204" pitchFamily="34" charset="0"/>
                <a:ea typeface="Verdana" panose="020B0604030504040204" pitchFamily="34" charset="0"/>
              </a:rPr>
              <a:t>Μ.Ε.Α. </a:t>
            </a:r>
            <a:r>
              <a:rPr kumimoji="0" lang="el-GR" sz="2700" b="1" i="0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&amp; Διακριτές ΜΕ.ΒΑ. </a:t>
            </a:r>
            <a:r>
              <a:rPr lang="el-GR" sz="2700" b="1" dirty="0">
                <a:solidFill>
                  <a:srgbClr val="034EA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Περιφέρειας Στερεάς Ελλάδας</a:t>
            </a:r>
            <a:endParaRPr lang="el-GR" sz="27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4" name="Πίνακας 3">
            <a:extLst>
              <a:ext uri="{FF2B5EF4-FFF2-40B4-BE49-F238E27FC236}">
                <a16:creationId xmlns:a16="http://schemas.microsoft.com/office/drawing/2014/main" id="{FE7D6702-9DC3-430A-8EA1-9605151CA8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4539558"/>
              </p:ext>
            </p:extLst>
          </p:nvPr>
        </p:nvGraphicFramePr>
        <p:xfrm>
          <a:off x="235527" y="946558"/>
          <a:ext cx="11645415" cy="52557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00546">
                  <a:extLst>
                    <a:ext uri="{9D8B030D-6E8A-4147-A177-3AD203B41FA5}">
                      <a16:colId xmlns:a16="http://schemas.microsoft.com/office/drawing/2014/main" val="924171164"/>
                    </a:ext>
                  </a:extLst>
                </a:gridCol>
                <a:gridCol w="2410690">
                  <a:extLst>
                    <a:ext uri="{9D8B030D-6E8A-4147-A177-3AD203B41FA5}">
                      <a16:colId xmlns:a16="http://schemas.microsoft.com/office/drawing/2014/main" val="2143321176"/>
                    </a:ext>
                  </a:extLst>
                </a:gridCol>
                <a:gridCol w="1939636">
                  <a:extLst>
                    <a:ext uri="{9D8B030D-6E8A-4147-A177-3AD203B41FA5}">
                      <a16:colId xmlns:a16="http://schemas.microsoft.com/office/drawing/2014/main" val="2819386435"/>
                    </a:ext>
                  </a:extLst>
                </a:gridCol>
                <a:gridCol w="1870364">
                  <a:extLst>
                    <a:ext uri="{9D8B030D-6E8A-4147-A177-3AD203B41FA5}">
                      <a16:colId xmlns:a16="http://schemas.microsoft.com/office/drawing/2014/main" val="3929046885"/>
                    </a:ext>
                  </a:extLst>
                </a:gridCol>
                <a:gridCol w="4524179">
                  <a:extLst>
                    <a:ext uri="{9D8B030D-6E8A-4147-A177-3AD203B41FA5}">
                      <a16:colId xmlns:a16="http://schemas.microsoft.com/office/drawing/2014/main" val="582094880"/>
                    </a:ext>
                  </a:extLst>
                </a:gridCol>
              </a:tblGrid>
              <a:tr h="39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23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Α/Α</a:t>
                      </a:r>
                      <a:endParaRPr lang="el-GR" sz="23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23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ΠΕΡΙΟΧΗ</a:t>
                      </a:r>
                      <a:endParaRPr lang="el-GR" sz="23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23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Μ.Ε.Α.</a:t>
                      </a:r>
                      <a:endParaRPr lang="el-GR" sz="23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23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ΜΕ.ΒΑ.</a:t>
                      </a:r>
                      <a:endParaRPr lang="el-GR" sz="23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23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Ρεύματα </a:t>
                      </a:r>
                      <a:endParaRPr lang="el-GR" sz="23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9664641"/>
                  </a:ext>
                </a:extLst>
              </a:tr>
              <a:tr h="7987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23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</a:t>
                      </a:r>
                      <a:endParaRPr lang="el-GR" sz="23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23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ΘΗΒΑΣ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23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</a:t>
                      </a:r>
                      <a:endParaRPr lang="el-GR" sz="23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23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  <a:endParaRPr lang="el-GR" sz="23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2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Σύμμεικτα-</a:t>
                      </a:r>
                      <a:r>
                        <a:rPr kumimoji="0" lang="el-GR" sz="2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C000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Οργανικά </a:t>
                      </a:r>
                      <a:r>
                        <a:rPr kumimoji="0" lang="el-GR" sz="2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34EA2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Ανακυκλώσιμα Υλικά </a:t>
                      </a:r>
                      <a:r>
                        <a:rPr kumimoji="0" lang="el-GR" sz="2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D8D2F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&amp; Ιλύς</a:t>
                      </a:r>
                      <a:endParaRPr kumimoji="0" lang="el-GR" sz="2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D8D2F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69951556"/>
                  </a:ext>
                </a:extLst>
              </a:tr>
              <a:tr h="8589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23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</a:t>
                      </a:r>
                      <a:endParaRPr lang="el-GR" sz="23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23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ΧΑΛΚΙΔΑΣ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23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</a:t>
                      </a:r>
                      <a:endParaRPr lang="el-GR" sz="23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23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  <a:endParaRPr lang="el-GR" sz="23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23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Σύμμεικτα-</a:t>
                      </a:r>
                      <a:r>
                        <a:rPr lang="el-GR" sz="23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Οργανικά </a:t>
                      </a:r>
                      <a:r>
                        <a:rPr lang="el-GR" sz="230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Ανακυκλώσιμα Υλικά </a:t>
                      </a:r>
                      <a:r>
                        <a:rPr lang="el-GR" sz="23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&amp; Ιλύς</a:t>
                      </a:r>
                      <a:endParaRPr lang="el-GR" sz="23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82590095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23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</a:t>
                      </a:r>
                      <a:endParaRPr lang="el-GR" sz="23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23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ΛΑΜΙΑΣ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23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23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  <a:endParaRPr lang="el-GR" sz="23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23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Σύμμεικτα-</a:t>
                      </a:r>
                      <a:r>
                        <a:rPr lang="el-GR" sz="23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Οργανικά </a:t>
                      </a:r>
                      <a:r>
                        <a:rPr lang="el-GR" sz="230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Ανακυκλώσιμα Υλικά </a:t>
                      </a:r>
                      <a:r>
                        <a:rPr lang="el-GR" sz="23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&amp; Ιλύς</a:t>
                      </a:r>
                      <a:endParaRPr lang="el-GR" sz="23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5580713"/>
                  </a:ext>
                </a:extLst>
              </a:tr>
              <a:tr h="8035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23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23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ΑΜΦΙΣΣΑΣ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23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l-GR" sz="23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23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Σύμμεικτα-</a:t>
                      </a:r>
                      <a:r>
                        <a:rPr lang="el-GR" sz="23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Οργανικά </a:t>
                      </a:r>
                      <a:r>
                        <a:rPr lang="el-GR" sz="230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Ανακυκλώσιμα Υλικά </a:t>
                      </a:r>
                      <a:r>
                        <a:rPr lang="el-GR" sz="23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&amp; Ιλύς</a:t>
                      </a:r>
                      <a:endParaRPr lang="el-GR" sz="23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68761779"/>
                  </a:ext>
                </a:extLst>
              </a:tr>
              <a:tr h="4209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23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</a:t>
                      </a:r>
                      <a:endParaRPr lang="el-GR" sz="23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230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ΛΙΒΑΔΕΙΑΣ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l-GR" sz="23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23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 1 </a:t>
                      </a:r>
                      <a:endParaRPr lang="el-GR" sz="23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23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Οργανικά </a:t>
                      </a:r>
                      <a:endParaRPr lang="el-GR" sz="23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72560744"/>
                  </a:ext>
                </a:extLst>
              </a:tr>
              <a:tr h="392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23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</a:t>
                      </a:r>
                      <a:endParaRPr lang="el-GR" sz="23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230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ΣΚΥΡΟΥ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l-GR" sz="23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23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1</a:t>
                      </a:r>
                      <a:endParaRPr lang="el-GR" sz="23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23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Οργανικά </a:t>
                      </a:r>
                      <a:endParaRPr lang="el-GR" sz="23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94926556"/>
                  </a:ext>
                </a:extLst>
              </a:tr>
              <a:tr h="4130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23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7</a:t>
                      </a:r>
                      <a:endParaRPr lang="el-GR" sz="23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23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ΚΑΡΥΣΤΟΥ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23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  <a:endParaRPr lang="el-GR" sz="23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23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23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Οργανικά</a:t>
                      </a:r>
                      <a:endParaRPr lang="el-GR" sz="23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42613517"/>
                  </a:ext>
                </a:extLst>
              </a:tr>
              <a:tr h="413012">
                <a:tc gridSpan="2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23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ΣΥΝΟΛΟ</a:t>
                      </a:r>
                      <a:endParaRPr lang="el-GR" sz="23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23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</a:t>
                      </a:r>
                      <a:endParaRPr lang="el-GR" sz="23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23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l-GR" sz="23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23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  <a:endParaRPr lang="el-GR" sz="23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922111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09810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Corporate_PPT_Template" id="{9E25CBC4-264C-4E5F-8DDF-C73C2B944108}" vid="{63966CC3-CC63-46CF-BE8C-07ABBDCD622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e69a14d5-0c4b-46d7-8008-a9e2fa2ac3eb">
      <UserInfo>
        <DisplayName/>
        <AccountId xsi:nil="true"/>
        <AccountType/>
      </UserInfo>
    </SharedWithUsers>
    <MediaLengthInSeconds xmlns="a44be8de-f2ae-40bb-9e97-6d3f9f3297c1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Έγγραφο" ma:contentTypeID="0x010100F688D26015D79D41B9043D05C3AC10A6" ma:contentTypeVersion="13" ma:contentTypeDescription="Δημιουργία νέου εγγράφου" ma:contentTypeScope="" ma:versionID="59fca072699a872ec93d518a7450d7a6">
  <xsd:schema xmlns:xsd="http://www.w3.org/2001/XMLSchema" xmlns:xs="http://www.w3.org/2001/XMLSchema" xmlns:p="http://schemas.microsoft.com/office/2006/metadata/properties" xmlns:ns2="e69a14d5-0c4b-46d7-8008-a9e2fa2ac3eb" xmlns:ns3="a44be8de-f2ae-40bb-9e97-6d3f9f3297c1" targetNamespace="http://schemas.microsoft.com/office/2006/metadata/properties" ma:root="true" ma:fieldsID="d1c36ead06def72ab5db7e0754906d3f" ns2:_="" ns3:_="">
    <xsd:import namespace="e69a14d5-0c4b-46d7-8008-a9e2fa2ac3eb"/>
    <xsd:import namespace="a44be8de-f2ae-40bb-9e97-6d3f9f3297c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9a14d5-0c4b-46d7-8008-a9e2fa2ac3e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Κοινή χρήση με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Κοινή χρήση με λεπτομέρειες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4be8de-f2ae-40bb-9e97-6d3f9f3297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Τύπος περιεχομένου"/>
        <xsd:element ref="dc:title" minOccurs="0" maxOccurs="1" ma:index="4" ma:displayName="Τίτλο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5447FE2-6C64-4CC0-BAE5-800C7FF8FE9E}">
  <ds:schemaRefs>
    <ds:schemaRef ds:uri="http://www.w3.org/XML/1998/namespace"/>
    <ds:schemaRef ds:uri="http://schemas.microsoft.com/office/2006/documentManagement/types"/>
    <ds:schemaRef ds:uri="http://purl.org/dc/terms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a44be8de-f2ae-40bb-9e97-6d3f9f3297c1"/>
    <ds:schemaRef ds:uri="e69a14d5-0c4b-46d7-8008-a9e2fa2ac3eb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E13911D-B102-4BC8-83D8-8E26A8F192C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5402603-D5D9-4153-B088-BA92BDBE88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69a14d5-0c4b-46d7-8008-a9e2fa2ac3eb"/>
    <ds:schemaRef ds:uri="a44be8de-f2ae-40bb-9e97-6d3f9f3297c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6018</TotalTime>
  <Words>2161</Words>
  <Application>Microsoft Office PowerPoint</Application>
  <PresentationFormat>Ευρεία οθόνη</PresentationFormat>
  <Paragraphs>506</Paragraphs>
  <Slides>46</Slides>
  <Notes>2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46</vt:i4>
      </vt:variant>
    </vt:vector>
  </HeadingPairs>
  <TitlesOfParts>
    <vt:vector size="53" baseType="lpstr">
      <vt:lpstr>Arial</vt:lpstr>
      <vt:lpstr>Calibri</vt:lpstr>
      <vt:lpstr>Times New Roman</vt:lpstr>
      <vt:lpstr>Verdana</vt:lpstr>
      <vt:lpstr>Wingdings</vt:lpstr>
      <vt:lpstr>Wingdings 3</vt:lpstr>
      <vt:lpstr>Office Theme</vt:lpstr>
      <vt:lpstr>   ΟΔΗΓΟΣ ΠΕ.Σ.Δ.Α. Περιφέρειας Στερεάς Ελλάδας </vt:lpstr>
      <vt:lpstr>Παρουσίαση του PowerPoint</vt:lpstr>
      <vt:lpstr>ΧΑΡΑΚΤΗΡΙΣΤΙΚΑ ΠΕΡΙΦΕΡΕΙΑΣ</vt:lpstr>
      <vt:lpstr>ΧΑΡΑΚΤΗΡΙΣΤΙΚΑ ΦοΔΣΑ</vt:lpstr>
      <vt:lpstr>ΚΟΣΤΟΣ ΠΡΟΣΩΠΙΚΟΥ  Φο.Δ.Σ.Α. ΣΤΕΡΕΑΣ ΕΛΛΑΔΑΣ Α.Ε.</vt:lpstr>
      <vt:lpstr>ΟΔΗΓΙΕΣ (ΕΕ) 2018/851, 2018/852 &amp; 2018/580</vt:lpstr>
      <vt:lpstr>Η Φιλοσοφία-Το Ζητούμενο</vt:lpstr>
      <vt:lpstr>ΕΠΑΝΑΣΧΕΔΙΑΣΜΟΣ  ΠΕΡΙΦΕΡΕΙΑΣ ΣΤΕΡΕΑΣ ΕΛΛΑΔΑΣ </vt:lpstr>
      <vt:lpstr>Μ.Ε.Α. &amp; Διακριτές ΜΕ.ΒΑ. Περιφέρειας Στερεάς Ελλάδας</vt:lpstr>
      <vt:lpstr> Αποτελέσματα Ανακύκλωσης (2019)</vt:lpstr>
      <vt:lpstr>Αποτελέσματα Διαχείρισης Στερεών Αποβλήτων 2019</vt:lpstr>
      <vt:lpstr>Πρόβλεψη Εκπλήρωσης Στόχων 2025</vt:lpstr>
      <vt:lpstr>Πρόβλεψη Εκπλήρωσης Στόχων 2030</vt:lpstr>
      <vt:lpstr>Συγκεντρωτικά Αποτελέσματα Διαχείρισης Α.Σ.Α. 2019, 2025 &amp; 2030</vt:lpstr>
      <vt:lpstr>ΜΕ.ΒΑ. &amp; Χ.Υ.Τ.Υ. ΑΜΦΙΣΣΑΣ</vt:lpstr>
      <vt:lpstr>Παρουσίαση του PowerPoint</vt:lpstr>
      <vt:lpstr>Μ.Ε.Α. ΘΗΒΑΣ</vt:lpstr>
      <vt:lpstr>Παρουσίαση του PowerPoint</vt:lpstr>
      <vt:lpstr>  Κρίσιμα Ζητήματα</vt:lpstr>
      <vt:lpstr>Κρίσιμα Ζητήματα</vt:lpstr>
      <vt:lpstr>Κόστη Διαχείρισης &amp; Αποκομιδής</vt:lpstr>
      <vt:lpstr>  Κρίσιμα Ζητήματα</vt:lpstr>
      <vt:lpstr>  Κρίσιμα Ζητήματα</vt:lpstr>
      <vt:lpstr>Παρουσίαση του PowerPoint</vt:lpstr>
      <vt:lpstr>ΠΕΡΙΟΧΕΣ ΕΚΤΟΣ ΣΧΕΔΙΑΣΜΟΥ</vt:lpstr>
      <vt:lpstr>ΔΙΑΧΕΙΡΙΣΗ ΑΠΟΡΡΙΜΜΑΤΩΝ  ΝΗΣΟΥ ΣΚΥΡΟΥ</vt:lpstr>
      <vt:lpstr>ΔΙΑΧΕΙΡΙΣΗ ΑΠΟΡΡΙΜΜΑΤΩΝ ΝΗΣΟΥ ΣΚΥΡΟΥ ΜΕΣΩ ΜΕ.ΒΑ.</vt:lpstr>
      <vt:lpstr>ΣΥΓΚΡΙΣΗ ΚΟΣΤΟΥΣ ΔΙΑΧΕΙΡΙΣΗΣ ΑΠΟΡΡΙΜΜΑΤΩΝ ΝΗΣΟΥ ΣΚΥΡΟΥ</vt:lpstr>
      <vt:lpstr>Παρουσίαση του PowerPoint</vt:lpstr>
      <vt:lpstr>ΔΙΑΧΕΙΡΙΣΗ ΑΠΟΡΡΙΜΜΑΤΩΝ  ΔΗΜΟΥ ΚΑΡΥΣΤΟΥ</vt:lpstr>
      <vt:lpstr>ΔΙΑΧΕΙΡΙΣΗ ΑΠΟΡΡΙΜΜΑΤΩΝ  ΔΗΜΟΥ ΚΑΡΥΣΤΟΥ</vt:lpstr>
      <vt:lpstr>ΣΥΓΚΡΙΣΗ ΚΟΣΤΟΥΣ ΔΙΑΧΕΙΡΙΣΗΣ ΑΠΟΡΡΙΜΜΑΤΩΝ ΔΗΜΟΥ ΚΑΡΥΣΤΟΥ</vt:lpstr>
      <vt:lpstr>Παρουσίαση του PowerPoint</vt:lpstr>
      <vt:lpstr>ΤΟΠΙΚΟΣ Φο.Δ.Σ.Α. ΛΙΒΑΔΕΙΑΣ</vt:lpstr>
      <vt:lpstr>Τι προέβλεπε το ΠΕ.Σ.Δ.Α. 2016 ?</vt:lpstr>
      <vt:lpstr>ΔΙΑΧΕΙΡΙΣΗ  ΑΠΟΡΡΙΜΜΑΤΩΝ  ΔΗΜΩΝ ΛΕΒΑΔΕΩΝ, ΟΡΧΟΜΕΝΟΥ &amp; ΔΙΣΤΟΜΟΥ-ΑΡΑΧΩΒΑΣ-ΑΝΤΙΚΥΡΑΣ</vt:lpstr>
      <vt:lpstr>ΔΙΑΧΕΙΡΙΣΗ  ΑΠΟΡΡΙΜΜΑΤΩΝ  ΔΗΜΩΝ ΛΕΒΑΔΕΩΝ, ΟΡΧΟΜΕΝΟΥ &amp; ΔΙΣΤΟΜΟΥ-ΑΡΑΧΩΒΑΣ-ΑΝΤΙΚΥΡΑΣ</vt:lpstr>
      <vt:lpstr>ΣΥΓΚΡΙΣΗ ΚΟΣΤΟΥΣ ΔΙΑΧΕΙΡΙΣΗΣ ΑΠΟΡΡΙΜΜΑΤΩΝ ΔΗΜΩΝ ΛΕΒΑΔΕΩΝ, ΟΡΧΟΜΕΝΟΥ &amp; ΔΙΣΤΟΜΟΥ-ΑΡΑΧΩΒΑΣ- ΑΝΤΙΚΥΡΑΣ</vt:lpstr>
      <vt:lpstr>Παρουσίαση του PowerPoint</vt:lpstr>
      <vt:lpstr>  ΚΟΣΤΟΣ  ΟΛΟΚΛΗΡΩΜΕΝΗΣ ΔΙΑΧΕΙΡΙΣΗΣ </vt:lpstr>
      <vt:lpstr>      ΚΟΣΤΗ ΑΠΟΚΟΜΙΔΗΣ-ΔΙΑΧΕΙΡΙΣΗΣ </vt:lpstr>
      <vt:lpstr>ΚΟΣΤΗ ΑΠΟΚΟΜΙΔΗΣ-ΔΙΑΧΕΙΡΙΣΗΣ </vt:lpstr>
      <vt:lpstr>ΚΟΣΤΟΣ ΑΠΟΚΟΜΙΔΗΣ – ΔΙΑΧΕΙΡΙΣΗΣ</vt:lpstr>
      <vt:lpstr>ΚΟΣΤΟΣ ΔΙΑΧΕΙΡΙΣΗΣ-ΑΝΤΑΠΟΔΟΤΙΚΑ ΤΕΛΗ</vt:lpstr>
      <vt:lpstr>ΟΛΟΚΛΗΡΩΜΕΝΟ ΚΟΣΤΟΣ ΔΙΑΧΕΙΡΙΣΗΣ </vt:lpstr>
      <vt:lpstr>Ευχαριστώ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Προς μια αποτελεσματική  διαχείριση απορριμμάτων  2021-2027</dc:title>
  <dc:creator>user</dc:creator>
  <cp:lastModifiedBy>ΚΩΝΣΤΑΝΤΙΝΑ ΓΚΙΖΙΛΗ</cp:lastModifiedBy>
  <cp:revision>264</cp:revision>
  <cp:lastPrinted>2021-11-02T07:05:42Z</cp:lastPrinted>
  <dcterms:created xsi:type="dcterms:W3CDTF">2020-12-08T09:45:44Z</dcterms:created>
  <dcterms:modified xsi:type="dcterms:W3CDTF">2021-11-09T06:07:15Z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0x010100F688D26015D79D41B9043D05C3AC10A6</vt:lpwstr>
  </property>
  <property fmtid="{D5CDD505-2E9C-101B-9397-08002B2CF9AE}" pid="3" name="Order">
    <vt:r8>36956300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ComplianceAssetId">
    <vt:lpwstr/>
  </property>
  <property fmtid="{D5CDD505-2E9C-101B-9397-08002B2CF9AE}" pid="8" name="TemplateUrl">
    <vt:lpwstr/>
  </property>
</Properties>
</file>